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6.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6E6_46C85DBF.xml" ContentType="application/vnd.ms-powerpoint.comments+xml"/>
  <Override PartName="/ppt/notesSlides/notesSlide37.xml" ContentType="application/vnd.openxmlformats-officedocument.presentationml.notesSlide+xml"/>
  <Override PartName="/ppt/tags/tag7.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8.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9.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0.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1.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2.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13.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14.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 id="2147483779" r:id="rId5"/>
  </p:sldMasterIdLst>
  <p:notesMasterIdLst>
    <p:notesMasterId r:id="rId67"/>
  </p:notesMasterIdLst>
  <p:sldIdLst>
    <p:sldId id="1895" r:id="rId6"/>
    <p:sldId id="1857" r:id="rId7"/>
    <p:sldId id="1858" r:id="rId8"/>
    <p:sldId id="1859" r:id="rId9"/>
    <p:sldId id="1024" r:id="rId10"/>
    <p:sldId id="1865" r:id="rId11"/>
    <p:sldId id="1866" r:id="rId12"/>
    <p:sldId id="1860" r:id="rId13"/>
    <p:sldId id="1743" r:id="rId14"/>
    <p:sldId id="1861" r:id="rId15"/>
    <p:sldId id="1862" r:id="rId16"/>
    <p:sldId id="1891" r:id="rId17"/>
    <p:sldId id="1863" r:id="rId18"/>
    <p:sldId id="1864" r:id="rId19"/>
    <p:sldId id="1867" r:id="rId20"/>
    <p:sldId id="1750" r:id="rId21"/>
    <p:sldId id="1868" r:id="rId22"/>
    <p:sldId id="1751" r:id="rId23"/>
    <p:sldId id="1874" r:id="rId24"/>
    <p:sldId id="1873" r:id="rId25"/>
    <p:sldId id="1870" r:id="rId26"/>
    <p:sldId id="1871" r:id="rId27"/>
    <p:sldId id="1872" r:id="rId28"/>
    <p:sldId id="1887" r:id="rId29"/>
    <p:sldId id="1875" r:id="rId30"/>
    <p:sldId id="1755" r:id="rId31"/>
    <p:sldId id="1756" r:id="rId32"/>
    <p:sldId id="1888" r:id="rId33"/>
    <p:sldId id="1876" r:id="rId34"/>
    <p:sldId id="1758" r:id="rId35"/>
    <p:sldId id="1760" r:id="rId36"/>
    <p:sldId id="1877" r:id="rId37"/>
    <p:sldId id="1762" r:id="rId38"/>
    <p:sldId id="1889" r:id="rId39"/>
    <p:sldId id="1878" r:id="rId40"/>
    <p:sldId id="1766" r:id="rId41"/>
    <p:sldId id="1767" r:id="rId42"/>
    <p:sldId id="838" r:id="rId43"/>
    <p:sldId id="1879" r:id="rId44"/>
    <p:sldId id="1890" r:id="rId45"/>
    <p:sldId id="1065" r:id="rId46"/>
    <p:sldId id="1769" r:id="rId47"/>
    <p:sldId id="1880" r:id="rId48"/>
    <p:sldId id="1771" r:id="rId49"/>
    <p:sldId id="841" r:id="rId50"/>
    <p:sldId id="1773" r:id="rId51"/>
    <p:sldId id="1881" r:id="rId52"/>
    <p:sldId id="1775" r:id="rId53"/>
    <p:sldId id="1049" r:id="rId54"/>
    <p:sldId id="1882" r:id="rId55"/>
    <p:sldId id="1777" r:id="rId56"/>
    <p:sldId id="1779" r:id="rId57"/>
    <p:sldId id="1883" r:id="rId58"/>
    <p:sldId id="1778" r:id="rId59"/>
    <p:sldId id="1781" r:id="rId60"/>
    <p:sldId id="1892" r:id="rId61"/>
    <p:sldId id="1893" r:id="rId62"/>
    <p:sldId id="1894" r:id="rId63"/>
    <p:sldId id="1884" r:id="rId64"/>
    <p:sldId id="1885" r:id="rId65"/>
    <p:sldId id="1886" r:id="rId66"/>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CE433C91-6E51-4165-B182-C4FD0E99DA8D}">
          <p14:sldIdLst>
            <p14:sldId id="1895"/>
            <p14:sldId id="1857"/>
            <p14:sldId id="1858"/>
            <p14:sldId id="1859"/>
            <p14:sldId id="1024"/>
            <p14:sldId id="1865"/>
            <p14:sldId id="1866"/>
            <p14:sldId id="1860"/>
            <p14:sldId id="1743"/>
            <p14:sldId id="1861"/>
            <p14:sldId id="1862"/>
            <p14:sldId id="1891"/>
            <p14:sldId id="1863"/>
            <p14:sldId id="1864"/>
            <p14:sldId id="1867"/>
            <p14:sldId id="1750"/>
            <p14:sldId id="1868"/>
          </p14:sldIdLst>
        </p14:section>
        <p14:section name="Untitled Section" id="{8534BE80-47B0-436A-A9EB-FA2BE84576B6}">
          <p14:sldIdLst>
            <p14:sldId id="1751"/>
            <p14:sldId id="1874"/>
          </p14:sldIdLst>
        </p14:section>
        <p14:section name="Untitled Section" id="{48EB3D2A-FBFB-49F9-9521-9550C0A9DF20}">
          <p14:sldIdLst>
            <p14:sldId id="1873"/>
            <p14:sldId id="1870"/>
            <p14:sldId id="1871"/>
            <p14:sldId id="1872"/>
            <p14:sldId id="1887"/>
            <p14:sldId id="1875"/>
            <p14:sldId id="1755"/>
            <p14:sldId id="1756"/>
            <p14:sldId id="1888"/>
            <p14:sldId id="1876"/>
            <p14:sldId id="1758"/>
            <p14:sldId id="1760"/>
            <p14:sldId id="1877"/>
            <p14:sldId id="1762"/>
            <p14:sldId id="1889"/>
            <p14:sldId id="1878"/>
            <p14:sldId id="1766"/>
            <p14:sldId id="1767"/>
            <p14:sldId id="838"/>
            <p14:sldId id="1879"/>
            <p14:sldId id="1890"/>
            <p14:sldId id="1065"/>
            <p14:sldId id="1769"/>
            <p14:sldId id="1880"/>
            <p14:sldId id="1771"/>
            <p14:sldId id="841"/>
            <p14:sldId id="1773"/>
            <p14:sldId id="1881"/>
            <p14:sldId id="1775"/>
            <p14:sldId id="1049"/>
            <p14:sldId id="1882"/>
            <p14:sldId id="1777"/>
            <p14:sldId id="1779"/>
            <p14:sldId id="1883"/>
            <p14:sldId id="1778"/>
            <p14:sldId id="1781"/>
            <p14:sldId id="1892"/>
            <p14:sldId id="1893"/>
            <p14:sldId id="1894"/>
            <p14:sldId id="1884"/>
            <p14:sldId id="1885"/>
            <p14:sldId id="188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F32"/>
    <a:srgbClr val="163C6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3919F9-FC12-461A-B88D-7892AA2604D3}" v="11" dt="2024-10-22T02:22:48.21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2875" autoAdjust="0"/>
  </p:normalViewPr>
  <p:slideViewPr>
    <p:cSldViewPr snapToGrid="0">
      <p:cViewPr varScale="1">
        <p:scale>
          <a:sx n="54" d="100"/>
          <a:sy n="54" d="100"/>
        </p:scale>
        <p:origin x="77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523919F9-FC12-461A-B88D-7892AA2604D3}"/>
    <pc:docChg chg="undo custSel addSld delSld modSld sldOrd modSection">
      <pc:chgData name="Vickers, Libby" userId="e250baef-1418-4325-b620-0f9540a0387b" providerId="ADAL" clId="{523919F9-FC12-461A-B88D-7892AA2604D3}" dt="2024-10-22T12:25:27.112" v="2296" actId="2696"/>
      <pc:docMkLst>
        <pc:docMk/>
      </pc:docMkLst>
      <pc:sldChg chg="addSp modSp del mod modNotesTx">
        <pc:chgData name="Vickers, Libby" userId="e250baef-1418-4325-b620-0f9540a0387b" providerId="ADAL" clId="{523919F9-FC12-461A-B88D-7892AA2604D3}" dt="2024-10-22T12:06:24.711" v="1732" actId="2696"/>
        <pc:sldMkLst>
          <pc:docMk/>
          <pc:sldMk cId="793978010" sldId="1741"/>
        </pc:sldMkLst>
        <pc:spChg chg="mod">
          <ac:chgData name="Vickers, Libby" userId="e250baef-1418-4325-b620-0f9540a0387b" providerId="ADAL" clId="{523919F9-FC12-461A-B88D-7892AA2604D3}" dt="2024-10-22T02:04:33.774" v="251" actId="20577"/>
          <ac:spMkLst>
            <pc:docMk/>
            <pc:sldMk cId="793978010" sldId="1741"/>
            <ac:spMk id="3" creationId="{AA5EEE2F-8A50-3176-99F3-D6FD96F4B7BF}"/>
          </ac:spMkLst>
        </pc:spChg>
        <pc:spChg chg="add mod">
          <ac:chgData name="Vickers, Libby" userId="e250baef-1418-4325-b620-0f9540a0387b" providerId="ADAL" clId="{523919F9-FC12-461A-B88D-7892AA2604D3}" dt="2024-10-22T02:08:06.692" v="560" actId="1076"/>
          <ac:spMkLst>
            <pc:docMk/>
            <pc:sldMk cId="793978010" sldId="1741"/>
            <ac:spMk id="4" creationId="{973A485C-8C98-B657-4893-D62A0C41B92D}"/>
          </ac:spMkLst>
        </pc:spChg>
      </pc:sldChg>
      <pc:sldChg chg="modNotesTx">
        <pc:chgData name="Vickers, Libby" userId="e250baef-1418-4325-b620-0f9540a0387b" providerId="ADAL" clId="{523919F9-FC12-461A-B88D-7892AA2604D3}" dt="2024-10-22T02:52:52.555" v="1691" actId="20577"/>
        <pc:sldMkLst>
          <pc:docMk/>
          <pc:sldMk cId="753813142" sldId="1857"/>
        </pc:sldMkLst>
      </pc:sldChg>
      <pc:sldChg chg="modNotesTx">
        <pc:chgData name="Vickers, Libby" userId="e250baef-1418-4325-b620-0f9540a0387b" providerId="ADAL" clId="{523919F9-FC12-461A-B88D-7892AA2604D3}" dt="2024-10-22T02:53:39.502" v="1694" actId="20577"/>
        <pc:sldMkLst>
          <pc:docMk/>
          <pc:sldMk cId="1022159569" sldId="1858"/>
        </pc:sldMkLst>
      </pc:sldChg>
      <pc:sldChg chg="modNotesTx">
        <pc:chgData name="Vickers, Libby" userId="e250baef-1418-4325-b620-0f9540a0387b" providerId="ADAL" clId="{523919F9-FC12-461A-B88D-7892AA2604D3}" dt="2024-10-22T02:10:48.661" v="909" actId="20577"/>
        <pc:sldMkLst>
          <pc:docMk/>
          <pc:sldMk cId="4068100681" sldId="1859"/>
        </pc:sldMkLst>
      </pc:sldChg>
      <pc:sldChg chg="modNotesTx">
        <pc:chgData name="Vickers, Libby" userId="e250baef-1418-4325-b620-0f9540a0387b" providerId="ADAL" clId="{523919F9-FC12-461A-B88D-7892AA2604D3}" dt="2024-10-22T02:57:12.005" v="1730" actId="20577"/>
        <pc:sldMkLst>
          <pc:docMk/>
          <pc:sldMk cId="342239806" sldId="1866"/>
        </pc:sldMkLst>
      </pc:sldChg>
      <pc:sldChg chg="addSp delSp modSp mod">
        <pc:chgData name="Vickers, Libby" userId="e250baef-1418-4325-b620-0f9540a0387b" providerId="ADAL" clId="{523919F9-FC12-461A-B88D-7892AA2604D3}" dt="2024-10-22T02:16:50.348" v="929" actId="1076"/>
        <pc:sldMkLst>
          <pc:docMk/>
          <pc:sldMk cId="3633927413" sldId="1867"/>
        </pc:sldMkLst>
        <pc:picChg chg="add del mod">
          <ac:chgData name="Vickers, Libby" userId="e250baef-1418-4325-b620-0f9540a0387b" providerId="ADAL" clId="{523919F9-FC12-461A-B88D-7892AA2604D3}" dt="2024-10-22T02:14:44.111" v="917" actId="478"/>
          <ac:picMkLst>
            <pc:docMk/>
            <pc:sldMk cId="3633927413" sldId="1867"/>
            <ac:picMk id="10" creationId="{C165BC6A-8D65-6AD4-6507-336627593CA8}"/>
          </ac:picMkLst>
        </pc:picChg>
        <pc:picChg chg="add mod">
          <ac:chgData name="Vickers, Libby" userId="e250baef-1418-4325-b620-0f9540a0387b" providerId="ADAL" clId="{523919F9-FC12-461A-B88D-7892AA2604D3}" dt="2024-10-22T02:15:17.395" v="922" actId="1076"/>
          <ac:picMkLst>
            <pc:docMk/>
            <pc:sldMk cId="3633927413" sldId="1867"/>
            <ac:picMk id="12" creationId="{5D8D4DA4-9D73-5DA4-1FF8-3C05376E342F}"/>
          </ac:picMkLst>
        </pc:picChg>
        <pc:picChg chg="mod ord">
          <ac:chgData name="Vickers, Libby" userId="e250baef-1418-4325-b620-0f9540a0387b" providerId="ADAL" clId="{523919F9-FC12-461A-B88D-7892AA2604D3}" dt="2024-10-22T02:16:50.348" v="929" actId="1076"/>
          <ac:picMkLst>
            <pc:docMk/>
            <pc:sldMk cId="3633927413" sldId="1867"/>
            <ac:picMk id="15" creationId="{4372A650-ED90-F428-FFC4-832E73CDD0D3}"/>
          </ac:picMkLst>
        </pc:picChg>
      </pc:sldChg>
      <pc:sldChg chg="addSp modSp mod">
        <pc:chgData name="Vickers, Libby" userId="e250baef-1418-4325-b620-0f9540a0387b" providerId="ADAL" clId="{523919F9-FC12-461A-B88D-7892AA2604D3}" dt="2024-10-22T02:16:36.860" v="928" actId="1076"/>
        <pc:sldMkLst>
          <pc:docMk/>
          <pc:sldMk cId="4145018192" sldId="1870"/>
        </pc:sldMkLst>
        <pc:picChg chg="mod ord">
          <ac:chgData name="Vickers, Libby" userId="e250baef-1418-4325-b620-0f9540a0387b" providerId="ADAL" clId="{523919F9-FC12-461A-B88D-7892AA2604D3}" dt="2024-10-22T02:16:36.860" v="928" actId="1076"/>
          <ac:picMkLst>
            <pc:docMk/>
            <pc:sldMk cId="4145018192" sldId="1870"/>
            <ac:picMk id="6" creationId="{4C074F2F-AFAF-9734-E14B-64E866D51450}"/>
          </ac:picMkLst>
        </pc:picChg>
        <pc:picChg chg="add mod">
          <ac:chgData name="Vickers, Libby" userId="e250baef-1418-4325-b620-0f9540a0387b" providerId="ADAL" clId="{523919F9-FC12-461A-B88D-7892AA2604D3}" dt="2024-10-22T02:16:09.805" v="926"/>
          <ac:picMkLst>
            <pc:docMk/>
            <pc:sldMk cId="4145018192" sldId="1870"/>
            <ac:picMk id="10" creationId="{4AC014E0-F865-B204-09D8-2E2163B12108}"/>
          </ac:picMkLst>
        </pc:picChg>
      </pc:sldChg>
      <pc:sldChg chg="addSp modSp mod">
        <pc:chgData name="Vickers, Libby" userId="e250baef-1418-4325-b620-0f9540a0387b" providerId="ADAL" clId="{523919F9-FC12-461A-B88D-7892AA2604D3}" dt="2024-10-22T02:17:37.205" v="934" actId="1076"/>
        <pc:sldMkLst>
          <pc:docMk/>
          <pc:sldMk cId="694459091" sldId="1875"/>
        </pc:sldMkLst>
        <pc:picChg chg="mod ord">
          <ac:chgData name="Vickers, Libby" userId="e250baef-1418-4325-b620-0f9540a0387b" providerId="ADAL" clId="{523919F9-FC12-461A-B88D-7892AA2604D3}" dt="2024-10-22T02:17:37.205" v="934" actId="1076"/>
          <ac:picMkLst>
            <pc:docMk/>
            <pc:sldMk cId="694459091" sldId="1875"/>
            <ac:picMk id="6" creationId="{B3E9E16B-120A-F42B-6685-DBA2644C28AD}"/>
          </ac:picMkLst>
        </pc:picChg>
        <pc:picChg chg="add mod">
          <ac:chgData name="Vickers, Libby" userId="e250baef-1418-4325-b620-0f9540a0387b" providerId="ADAL" clId="{523919F9-FC12-461A-B88D-7892AA2604D3}" dt="2024-10-22T02:17:20.194" v="932"/>
          <ac:picMkLst>
            <pc:docMk/>
            <pc:sldMk cId="694459091" sldId="1875"/>
            <ac:picMk id="10" creationId="{0AE9CDA6-0815-9D47-3AFD-AD7C21743A49}"/>
          </ac:picMkLst>
        </pc:picChg>
      </pc:sldChg>
      <pc:sldChg chg="addSp modSp mod">
        <pc:chgData name="Vickers, Libby" userId="e250baef-1418-4325-b620-0f9540a0387b" providerId="ADAL" clId="{523919F9-FC12-461A-B88D-7892AA2604D3}" dt="2024-10-22T02:18:15.233" v="939" actId="1076"/>
        <pc:sldMkLst>
          <pc:docMk/>
          <pc:sldMk cId="2025047020" sldId="1876"/>
        </pc:sldMkLst>
        <pc:picChg chg="mod ord">
          <ac:chgData name="Vickers, Libby" userId="e250baef-1418-4325-b620-0f9540a0387b" providerId="ADAL" clId="{523919F9-FC12-461A-B88D-7892AA2604D3}" dt="2024-10-22T02:18:15.233" v="939" actId="1076"/>
          <ac:picMkLst>
            <pc:docMk/>
            <pc:sldMk cId="2025047020" sldId="1876"/>
            <ac:picMk id="6" creationId="{0D60FDD7-10BE-D9C3-2E62-E50B9EAB68EA}"/>
          </ac:picMkLst>
        </pc:picChg>
        <pc:picChg chg="add mod">
          <ac:chgData name="Vickers, Libby" userId="e250baef-1418-4325-b620-0f9540a0387b" providerId="ADAL" clId="{523919F9-FC12-461A-B88D-7892AA2604D3}" dt="2024-10-22T02:17:56.111" v="936"/>
          <ac:picMkLst>
            <pc:docMk/>
            <pc:sldMk cId="2025047020" sldId="1876"/>
            <ac:picMk id="10" creationId="{EBB7E156-A033-3A1B-E6D5-182C572C5591}"/>
          </ac:picMkLst>
        </pc:picChg>
      </pc:sldChg>
      <pc:sldChg chg="addSp modSp mod">
        <pc:chgData name="Vickers, Libby" userId="e250baef-1418-4325-b620-0f9540a0387b" providerId="ADAL" clId="{523919F9-FC12-461A-B88D-7892AA2604D3}" dt="2024-10-22T02:18:57.086" v="948" actId="1076"/>
        <pc:sldMkLst>
          <pc:docMk/>
          <pc:sldMk cId="3547360860" sldId="1877"/>
        </pc:sldMkLst>
        <pc:picChg chg="mod ord">
          <ac:chgData name="Vickers, Libby" userId="e250baef-1418-4325-b620-0f9540a0387b" providerId="ADAL" clId="{523919F9-FC12-461A-B88D-7892AA2604D3}" dt="2024-10-22T02:18:57.086" v="948" actId="1076"/>
          <ac:picMkLst>
            <pc:docMk/>
            <pc:sldMk cId="3547360860" sldId="1877"/>
            <ac:picMk id="6" creationId="{2569DAEC-2A40-E404-A7CA-D978A4EA7BA2}"/>
          </ac:picMkLst>
        </pc:picChg>
        <pc:picChg chg="add mod">
          <ac:chgData name="Vickers, Libby" userId="e250baef-1418-4325-b620-0f9540a0387b" providerId="ADAL" clId="{523919F9-FC12-461A-B88D-7892AA2604D3}" dt="2024-10-22T02:18:24.271" v="941"/>
          <ac:picMkLst>
            <pc:docMk/>
            <pc:sldMk cId="3547360860" sldId="1877"/>
            <ac:picMk id="10" creationId="{A6FDE5D0-6F77-FD95-1472-278D3E165F0B}"/>
          </ac:picMkLst>
        </pc:picChg>
      </pc:sldChg>
      <pc:sldChg chg="addSp modSp mod">
        <pc:chgData name="Vickers, Libby" userId="e250baef-1418-4325-b620-0f9540a0387b" providerId="ADAL" clId="{523919F9-FC12-461A-B88D-7892AA2604D3}" dt="2024-10-22T02:19:29.851" v="953" actId="1076"/>
        <pc:sldMkLst>
          <pc:docMk/>
          <pc:sldMk cId="1081550987" sldId="1878"/>
        </pc:sldMkLst>
        <pc:picChg chg="mod ord">
          <ac:chgData name="Vickers, Libby" userId="e250baef-1418-4325-b620-0f9540a0387b" providerId="ADAL" clId="{523919F9-FC12-461A-B88D-7892AA2604D3}" dt="2024-10-22T02:19:29.851" v="953" actId="1076"/>
          <ac:picMkLst>
            <pc:docMk/>
            <pc:sldMk cId="1081550987" sldId="1878"/>
            <ac:picMk id="6" creationId="{611366F9-B3DD-A9F1-309F-0298EE05E2FA}"/>
          </ac:picMkLst>
        </pc:picChg>
        <pc:picChg chg="add mod">
          <ac:chgData name="Vickers, Libby" userId="e250baef-1418-4325-b620-0f9540a0387b" providerId="ADAL" clId="{523919F9-FC12-461A-B88D-7892AA2604D3}" dt="2024-10-22T02:19:13.527" v="950"/>
          <ac:picMkLst>
            <pc:docMk/>
            <pc:sldMk cId="1081550987" sldId="1878"/>
            <ac:picMk id="10" creationId="{F5109406-40B7-E8A5-D6F9-65EA9560C933}"/>
          </ac:picMkLst>
        </pc:picChg>
      </pc:sldChg>
      <pc:sldChg chg="addSp modSp mod">
        <pc:chgData name="Vickers, Libby" userId="e250baef-1418-4325-b620-0f9540a0387b" providerId="ADAL" clId="{523919F9-FC12-461A-B88D-7892AA2604D3}" dt="2024-10-22T02:20:20.721" v="962" actId="1076"/>
        <pc:sldMkLst>
          <pc:docMk/>
          <pc:sldMk cId="2978562778" sldId="1879"/>
        </pc:sldMkLst>
        <pc:picChg chg="add mod">
          <ac:chgData name="Vickers, Libby" userId="e250baef-1418-4325-b620-0f9540a0387b" providerId="ADAL" clId="{523919F9-FC12-461A-B88D-7892AA2604D3}" dt="2024-10-22T02:19:41.474" v="956"/>
          <ac:picMkLst>
            <pc:docMk/>
            <pc:sldMk cId="2978562778" sldId="1879"/>
            <ac:picMk id="5" creationId="{B5F69023-10A2-FB0A-8998-1DCFA392C5F7}"/>
          </ac:picMkLst>
        </pc:picChg>
        <pc:picChg chg="mod ord">
          <ac:chgData name="Vickers, Libby" userId="e250baef-1418-4325-b620-0f9540a0387b" providerId="ADAL" clId="{523919F9-FC12-461A-B88D-7892AA2604D3}" dt="2024-10-22T02:20:15.168" v="961" actId="1076"/>
          <ac:picMkLst>
            <pc:docMk/>
            <pc:sldMk cId="2978562778" sldId="1879"/>
            <ac:picMk id="10" creationId="{8C9D78F8-AB77-2F65-491F-1BB56158D345}"/>
          </ac:picMkLst>
        </pc:picChg>
        <pc:picChg chg="mod ord">
          <ac:chgData name="Vickers, Libby" userId="e250baef-1418-4325-b620-0f9540a0387b" providerId="ADAL" clId="{523919F9-FC12-461A-B88D-7892AA2604D3}" dt="2024-10-22T02:20:20.721" v="962" actId="1076"/>
          <ac:picMkLst>
            <pc:docMk/>
            <pc:sldMk cId="2978562778" sldId="1879"/>
            <ac:picMk id="12" creationId="{08CE2675-5083-54B0-A04A-78A5F3B5116B}"/>
          </ac:picMkLst>
        </pc:picChg>
      </pc:sldChg>
      <pc:sldChg chg="addSp modSp mod">
        <pc:chgData name="Vickers, Libby" userId="e250baef-1418-4325-b620-0f9540a0387b" providerId="ADAL" clId="{523919F9-FC12-461A-B88D-7892AA2604D3}" dt="2024-10-22T02:20:50.757" v="967" actId="1076"/>
        <pc:sldMkLst>
          <pc:docMk/>
          <pc:sldMk cId="2758549046" sldId="1880"/>
        </pc:sldMkLst>
        <pc:picChg chg="mod ord">
          <ac:chgData name="Vickers, Libby" userId="e250baef-1418-4325-b620-0f9540a0387b" providerId="ADAL" clId="{523919F9-FC12-461A-B88D-7892AA2604D3}" dt="2024-10-22T02:20:50.757" v="967" actId="1076"/>
          <ac:picMkLst>
            <pc:docMk/>
            <pc:sldMk cId="2758549046" sldId="1880"/>
            <ac:picMk id="6" creationId="{8E69DD2A-F612-BE80-AFDA-106CEB512DDB}"/>
          </ac:picMkLst>
        </pc:picChg>
        <pc:picChg chg="add mod">
          <ac:chgData name="Vickers, Libby" userId="e250baef-1418-4325-b620-0f9540a0387b" providerId="ADAL" clId="{523919F9-FC12-461A-B88D-7892AA2604D3}" dt="2024-10-22T02:20:33.076" v="964"/>
          <ac:picMkLst>
            <pc:docMk/>
            <pc:sldMk cId="2758549046" sldId="1880"/>
            <ac:picMk id="10" creationId="{3B5BEF23-A6E5-9B60-CD64-0334936E79CE}"/>
          </ac:picMkLst>
        </pc:picChg>
      </pc:sldChg>
      <pc:sldChg chg="addSp modSp mod">
        <pc:chgData name="Vickers, Libby" userId="e250baef-1418-4325-b620-0f9540a0387b" providerId="ADAL" clId="{523919F9-FC12-461A-B88D-7892AA2604D3}" dt="2024-10-22T02:21:20.139" v="973" actId="1076"/>
        <pc:sldMkLst>
          <pc:docMk/>
          <pc:sldMk cId="3939493196" sldId="1881"/>
        </pc:sldMkLst>
        <pc:picChg chg="mod ord">
          <ac:chgData name="Vickers, Libby" userId="e250baef-1418-4325-b620-0f9540a0387b" providerId="ADAL" clId="{523919F9-FC12-461A-B88D-7892AA2604D3}" dt="2024-10-22T02:21:20.139" v="973" actId="1076"/>
          <ac:picMkLst>
            <pc:docMk/>
            <pc:sldMk cId="3939493196" sldId="1881"/>
            <ac:picMk id="6" creationId="{30C4C3B5-FB60-B264-E0B9-E1CD73F5CE6E}"/>
          </ac:picMkLst>
        </pc:picChg>
        <pc:picChg chg="add mod">
          <ac:chgData name="Vickers, Libby" userId="e250baef-1418-4325-b620-0f9540a0387b" providerId="ADAL" clId="{523919F9-FC12-461A-B88D-7892AA2604D3}" dt="2024-10-22T02:21:00.273" v="969"/>
          <ac:picMkLst>
            <pc:docMk/>
            <pc:sldMk cId="3939493196" sldId="1881"/>
            <ac:picMk id="10" creationId="{A9100981-BADC-5521-853C-DC3024FA1407}"/>
          </ac:picMkLst>
        </pc:picChg>
      </pc:sldChg>
      <pc:sldChg chg="addSp modSp mod">
        <pc:chgData name="Vickers, Libby" userId="e250baef-1418-4325-b620-0f9540a0387b" providerId="ADAL" clId="{523919F9-FC12-461A-B88D-7892AA2604D3}" dt="2024-10-22T02:22:30.975" v="980" actId="1076"/>
        <pc:sldMkLst>
          <pc:docMk/>
          <pc:sldMk cId="221029728" sldId="1882"/>
        </pc:sldMkLst>
        <pc:picChg chg="mod ord">
          <ac:chgData name="Vickers, Libby" userId="e250baef-1418-4325-b620-0f9540a0387b" providerId="ADAL" clId="{523919F9-FC12-461A-B88D-7892AA2604D3}" dt="2024-10-22T02:22:30.975" v="980" actId="1076"/>
          <ac:picMkLst>
            <pc:docMk/>
            <pc:sldMk cId="221029728" sldId="1882"/>
            <ac:picMk id="6" creationId="{1F44582E-55A1-6840-C563-972EDA412BFE}"/>
          </ac:picMkLst>
        </pc:picChg>
        <pc:picChg chg="add mod">
          <ac:chgData name="Vickers, Libby" userId="e250baef-1418-4325-b620-0f9540a0387b" providerId="ADAL" clId="{523919F9-FC12-461A-B88D-7892AA2604D3}" dt="2024-10-22T02:21:34.276" v="975"/>
          <ac:picMkLst>
            <pc:docMk/>
            <pc:sldMk cId="221029728" sldId="1882"/>
            <ac:picMk id="10" creationId="{8ED22243-94B6-47B4-085F-EF27AAE62E1D}"/>
          </ac:picMkLst>
        </pc:picChg>
      </pc:sldChg>
      <pc:sldChg chg="addSp modSp mod modNotesTx">
        <pc:chgData name="Vickers, Libby" userId="e250baef-1418-4325-b620-0f9540a0387b" providerId="ADAL" clId="{523919F9-FC12-461A-B88D-7892AA2604D3}" dt="2024-10-22T02:29:07.586" v="1078" actId="20577"/>
        <pc:sldMkLst>
          <pc:docMk/>
          <pc:sldMk cId="2836136960" sldId="1883"/>
        </pc:sldMkLst>
        <pc:picChg chg="mod ord">
          <ac:chgData name="Vickers, Libby" userId="e250baef-1418-4325-b620-0f9540a0387b" providerId="ADAL" clId="{523919F9-FC12-461A-B88D-7892AA2604D3}" dt="2024-10-22T02:23:06.815" v="985" actId="1076"/>
          <ac:picMkLst>
            <pc:docMk/>
            <pc:sldMk cId="2836136960" sldId="1883"/>
            <ac:picMk id="6" creationId="{F3DFB5AE-90C1-4E67-E698-7021C6281CDD}"/>
          </ac:picMkLst>
        </pc:picChg>
        <pc:picChg chg="add mod">
          <ac:chgData name="Vickers, Libby" userId="e250baef-1418-4325-b620-0f9540a0387b" providerId="ADAL" clId="{523919F9-FC12-461A-B88D-7892AA2604D3}" dt="2024-10-22T02:22:48.215" v="982"/>
          <ac:picMkLst>
            <pc:docMk/>
            <pc:sldMk cId="2836136960" sldId="1883"/>
            <ac:picMk id="11" creationId="{3AC80C05-A05B-BA4B-68E2-CD8315F6DAFC}"/>
          </ac:picMkLst>
        </pc:picChg>
      </pc:sldChg>
      <pc:sldChg chg="delSp modSp add mod ord delAnim modNotesTx">
        <pc:chgData name="Vickers, Libby" userId="e250baef-1418-4325-b620-0f9540a0387b" providerId="ADAL" clId="{523919F9-FC12-461A-B88D-7892AA2604D3}" dt="2024-10-22T02:29:17.453" v="1079" actId="6549"/>
        <pc:sldMkLst>
          <pc:docMk/>
          <pc:sldMk cId="2707687665" sldId="1892"/>
        </pc:sldMkLst>
        <pc:spChg chg="mod">
          <ac:chgData name="Vickers, Libby" userId="e250baef-1418-4325-b620-0f9540a0387b" providerId="ADAL" clId="{523919F9-FC12-461A-B88D-7892AA2604D3}" dt="2024-10-22T02:28:29.223" v="1038" actId="27636"/>
          <ac:spMkLst>
            <pc:docMk/>
            <pc:sldMk cId="2707687665" sldId="1892"/>
            <ac:spMk id="3" creationId="{DEFEEB94-A955-A891-6509-E296603D81C5}"/>
          </ac:spMkLst>
        </pc:spChg>
        <pc:spChg chg="mod">
          <ac:chgData name="Vickers, Libby" userId="e250baef-1418-4325-b620-0f9540a0387b" providerId="ADAL" clId="{523919F9-FC12-461A-B88D-7892AA2604D3}" dt="2024-10-22T02:28:53.517" v="1061" actId="20577"/>
          <ac:spMkLst>
            <pc:docMk/>
            <pc:sldMk cId="2707687665" sldId="1892"/>
            <ac:spMk id="10" creationId="{FB0F7C81-3FFD-58C6-C8D1-D10EEA292912}"/>
          </ac:spMkLst>
        </pc:spChg>
        <pc:picChg chg="del">
          <ac:chgData name="Vickers, Libby" userId="e250baef-1418-4325-b620-0f9540a0387b" providerId="ADAL" clId="{523919F9-FC12-461A-B88D-7892AA2604D3}" dt="2024-10-22T02:23:27.392" v="989" actId="478"/>
          <ac:picMkLst>
            <pc:docMk/>
            <pc:sldMk cId="2707687665" sldId="1892"/>
            <ac:picMk id="6" creationId="{F3DFB5AE-90C1-4E67-E698-7021C6281CDD}"/>
          </ac:picMkLst>
        </pc:picChg>
      </pc:sldChg>
      <pc:sldChg chg="addSp delSp modSp add mod ord modNotesTx">
        <pc:chgData name="Vickers, Libby" userId="e250baef-1418-4325-b620-0f9540a0387b" providerId="ADAL" clId="{523919F9-FC12-461A-B88D-7892AA2604D3}" dt="2024-10-22T02:44:02.081" v="1337" actId="20577"/>
        <pc:sldMkLst>
          <pc:docMk/>
          <pc:sldMk cId="3834014986" sldId="1893"/>
        </pc:sldMkLst>
        <pc:spChg chg="mod ord">
          <ac:chgData name="Vickers, Libby" userId="e250baef-1418-4325-b620-0f9540a0387b" providerId="ADAL" clId="{523919F9-FC12-461A-B88D-7892AA2604D3}" dt="2024-10-22T02:43:47.557" v="1322" actId="1076"/>
          <ac:spMkLst>
            <pc:docMk/>
            <pc:sldMk cId="3834014986" sldId="1893"/>
            <ac:spMk id="4" creationId="{C8009D68-5CEE-891B-352D-0BCB9D28919C}"/>
          </ac:spMkLst>
        </pc:spChg>
        <pc:spChg chg="mod">
          <ac:chgData name="Vickers, Libby" userId="e250baef-1418-4325-b620-0f9540a0387b" providerId="ADAL" clId="{523919F9-FC12-461A-B88D-7892AA2604D3}" dt="2024-10-22T02:29:36.825" v="1106" actId="20577"/>
          <ac:spMkLst>
            <pc:docMk/>
            <pc:sldMk cId="3834014986" sldId="1893"/>
            <ac:spMk id="6" creationId="{4294F686-A690-8B9E-AF72-BED29AE63E58}"/>
          </ac:spMkLst>
        </pc:spChg>
        <pc:spChg chg="mod">
          <ac:chgData name="Vickers, Libby" userId="e250baef-1418-4325-b620-0f9540a0387b" providerId="ADAL" clId="{523919F9-FC12-461A-B88D-7892AA2604D3}" dt="2024-10-22T02:37:15.222" v="1307" actId="20577"/>
          <ac:spMkLst>
            <pc:docMk/>
            <pc:sldMk cId="3834014986" sldId="1893"/>
            <ac:spMk id="13" creationId="{FFBA4438-3D6A-60BA-A95E-A6D7618D2B19}"/>
          </ac:spMkLst>
        </pc:spChg>
        <pc:picChg chg="del">
          <ac:chgData name="Vickers, Libby" userId="e250baef-1418-4325-b620-0f9540a0387b" providerId="ADAL" clId="{523919F9-FC12-461A-B88D-7892AA2604D3}" dt="2024-10-22T02:27:46.098" v="993" actId="478"/>
          <ac:picMkLst>
            <pc:docMk/>
            <pc:sldMk cId="3834014986" sldId="1893"/>
            <ac:picMk id="3" creationId="{D818DEAD-D65D-08E9-0412-0A12430C3B2B}"/>
          </ac:picMkLst>
        </pc:picChg>
        <pc:picChg chg="add mod">
          <ac:chgData name="Vickers, Libby" userId="e250baef-1418-4325-b620-0f9540a0387b" providerId="ADAL" clId="{523919F9-FC12-461A-B88D-7892AA2604D3}" dt="2024-10-22T02:30:26.763" v="1110" actId="1076"/>
          <ac:picMkLst>
            <pc:docMk/>
            <pc:sldMk cId="3834014986" sldId="1893"/>
            <ac:picMk id="5" creationId="{F1002A6C-C833-964D-9035-78945F7A782E}"/>
          </ac:picMkLst>
        </pc:picChg>
        <pc:picChg chg="del">
          <ac:chgData name="Vickers, Libby" userId="e250baef-1418-4325-b620-0f9540a0387b" providerId="ADAL" clId="{523919F9-FC12-461A-B88D-7892AA2604D3}" dt="2024-10-22T02:27:49.031" v="994" actId="478"/>
          <ac:picMkLst>
            <pc:docMk/>
            <pc:sldMk cId="3834014986" sldId="1893"/>
            <ac:picMk id="7" creationId="{4066E4C4-EC99-531B-8FE6-63644FA03B99}"/>
          </ac:picMkLst>
        </pc:picChg>
      </pc:sldChg>
      <pc:sldChg chg="addSp delSp modSp add mod ord modNotesTx">
        <pc:chgData name="Vickers, Libby" userId="e250baef-1418-4325-b620-0f9540a0387b" providerId="ADAL" clId="{523919F9-FC12-461A-B88D-7892AA2604D3}" dt="2024-10-22T02:45:37.947" v="1655" actId="20577"/>
        <pc:sldMkLst>
          <pc:docMk/>
          <pc:sldMk cId="4075160317" sldId="1894"/>
        </pc:sldMkLst>
        <pc:grpChg chg="del">
          <ac:chgData name="Vickers, Libby" userId="e250baef-1418-4325-b620-0f9540a0387b" providerId="ADAL" clId="{523919F9-FC12-461A-B88D-7892AA2604D3}" dt="2024-10-22T02:31:57.806" v="1121" actId="478"/>
          <ac:grpSpMkLst>
            <pc:docMk/>
            <pc:sldMk cId="4075160317" sldId="1894"/>
            <ac:grpSpMk id="7" creationId="{C3119368-8460-FD7D-1912-C415CE39D021}"/>
          </ac:grpSpMkLst>
        </pc:grpChg>
        <pc:picChg chg="add mod">
          <ac:chgData name="Vickers, Libby" userId="e250baef-1418-4325-b620-0f9540a0387b" providerId="ADAL" clId="{523919F9-FC12-461A-B88D-7892AA2604D3}" dt="2024-10-22T02:32:21.179" v="1126" actId="14100"/>
          <ac:picMkLst>
            <pc:docMk/>
            <pc:sldMk cId="4075160317" sldId="1894"/>
            <ac:picMk id="3" creationId="{1DE8156E-BAEC-CFE5-41A6-998B71447C49}"/>
          </ac:picMkLst>
        </pc:picChg>
        <pc:picChg chg="del topLvl">
          <ac:chgData name="Vickers, Libby" userId="e250baef-1418-4325-b620-0f9540a0387b" providerId="ADAL" clId="{523919F9-FC12-461A-B88D-7892AA2604D3}" dt="2024-10-22T02:31:57.806" v="1121" actId="478"/>
          <ac:picMkLst>
            <pc:docMk/>
            <pc:sldMk cId="4075160317" sldId="1894"/>
            <ac:picMk id="4" creationId="{9A959DAE-E0A5-FD29-A0C0-93C07005E0D8}"/>
          </ac:picMkLst>
        </pc:picChg>
        <pc:picChg chg="del topLvl">
          <ac:chgData name="Vickers, Libby" userId="e250baef-1418-4325-b620-0f9540a0387b" providerId="ADAL" clId="{523919F9-FC12-461A-B88D-7892AA2604D3}" dt="2024-10-22T02:32:01.612" v="1122" actId="478"/>
          <ac:picMkLst>
            <pc:docMk/>
            <pc:sldMk cId="4075160317" sldId="1894"/>
            <ac:picMk id="6" creationId="{BCF8ABC8-728E-88C5-5303-5F7CD227B3C1}"/>
          </ac:picMkLst>
        </pc:picChg>
        <pc:picChg chg="add mod">
          <ac:chgData name="Vickers, Libby" userId="e250baef-1418-4325-b620-0f9540a0387b" providerId="ADAL" clId="{523919F9-FC12-461A-B88D-7892AA2604D3}" dt="2024-10-22T02:43:18.634" v="1320" actId="14100"/>
          <ac:picMkLst>
            <pc:docMk/>
            <pc:sldMk cId="4075160317" sldId="1894"/>
            <ac:picMk id="8" creationId="{D7DE07D4-D5DC-9BB3-A367-29767D592324}"/>
          </ac:picMkLst>
        </pc:picChg>
      </pc:sldChg>
      <pc:sldChg chg="add">
        <pc:chgData name="Vickers, Libby" userId="e250baef-1418-4325-b620-0f9540a0387b" providerId="ADAL" clId="{523919F9-FC12-461A-B88D-7892AA2604D3}" dt="2024-10-22T12:06:12.770" v="1731" actId="2890"/>
        <pc:sldMkLst>
          <pc:docMk/>
          <pc:sldMk cId="4262735423" sldId="1895"/>
        </pc:sldMkLst>
      </pc:sldChg>
      <pc:sldChg chg="addSp delSp modSp new del mod modClrScheme chgLayout">
        <pc:chgData name="Vickers, Libby" userId="e250baef-1418-4325-b620-0f9540a0387b" providerId="ADAL" clId="{523919F9-FC12-461A-B88D-7892AA2604D3}" dt="2024-10-22T12:25:27.112" v="2296" actId="2696"/>
        <pc:sldMkLst>
          <pc:docMk/>
          <pc:sldMk cId="1192618393" sldId="1896"/>
        </pc:sldMkLst>
        <pc:spChg chg="del mod ord">
          <ac:chgData name="Vickers, Libby" userId="e250baef-1418-4325-b620-0f9540a0387b" providerId="ADAL" clId="{523919F9-FC12-461A-B88D-7892AA2604D3}" dt="2024-10-22T12:07:00.807" v="1734" actId="700"/>
          <ac:spMkLst>
            <pc:docMk/>
            <pc:sldMk cId="1192618393" sldId="1896"/>
            <ac:spMk id="2" creationId="{0204CA17-BBF7-400D-CB40-6054790CFE71}"/>
          </ac:spMkLst>
        </pc:spChg>
        <pc:spChg chg="del mod ord">
          <ac:chgData name="Vickers, Libby" userId="e250baef-1418-4325-b620-0f9540a0387b" providerId="ADAL" clId="{523919F9-FC12-461A-B88D-7892AA2604D3}" dt="2024-10-22T12:07:00.807" v="1734" actId="700"/>
          <ac:spMkLst>
            <pc:docMk/>
            <pc:sldMk cId="1192618393" sldId="1896"/>
            <ac:spMk id="3" creationId="{9AE23437-D219-AA89-7773-B119DFBACFE0}"/>
          </ac:spMkLst>
        </pc:spChg>
        <pc:spChg chg="add mod ord">
          <ac:chgData name="Vickers, Libby" userId="e250baef-1418-4325-b620-0f9540a0387b" providerId="ADAL" clId="{523919F9-FC12-461A-B88D-7892AA2604D3}" dt="2024-10-22T12:11:12.501" v="2198" actId="1076"/>
          <ac:spMkLst>
            <pc:docMk/>
            <pc:sldMk cId="1192618393" sldId="1896"/>
            <ac:spMk id="4" creationId="{4C40ACA6-9A41-36A5-4648-0F351BA70B61}"/>
          </ac:spMkLst>
        </pc:spChg>
        <pc:spChg chg="add mod ord">
          <ac:chgData name="Vickers, Libby" userId="e250baef-1418-4325-b620-0f9540a0387b" providerId="ADAL" clId="{523919F9-FC12-461A-B88D-7892AA2604D3}" dt="2024-10-22T12:12:32.851" v="2295" actId="313"/>
          <ac:spMkLst>
            <pc:docMk/>
            <pc:sldMk cId="1192618393" sldId="1896"/>
            <ac:spMk id="5" creationId="{7C5AFEA4-97C4-FB27-2669-9D0F302EAFB3}"/>
          </ac:spMkLst>
        </pc:spChg>
        <pc:spChg chg="add mod ord">
          <ac:chgData name="Vickers, Libby" userId="e250baef-1418-4325-b620-0f9540a0387b" providerId="ADAL" clId="{523919F9-FC12-461A-B88D-7892AA2604D3}" dt="2024-10-22T12:07:16.004" v="1762" actId="20577"/>
          <ac:spMkLst>
            <pc:docMk/>
            <pc:sldMk cId="1192618393" sldId="1896"/>
            <ac:spMk id="6" creationId="{9A62BC56-1548-5A18-B2D1-9DA51DA425F7}"/>
          </ac:spMkLst>
        </pc:spChg>
      </pc:sldChg>
    </pc:docChg>
  </pc:docChgLst>
</pc:chgInfo>
</file>

<file path=ppt/comments/modernComment_6E6_46C85DBF.xml><?xml version="1.0" encoding="utf-8"?>
<p188:cmLst xmlns:a="http://schemas.openxmlformats.org/drawingml/2006/main" xmlns:r="http://schemas.openxmlformats.org/officeDocument/2006/relationships" xmlns:p188="http://schemas.microsoft.com/office/powerpoint/2018/8/main">
  <p188:cm id="{1AF15228-57C3-4AB4-928D-C21A7571FBF0}" authorId="{1B75F1BC-CF8B-2AED-A8B4-14D940BB7725}" created="2024-04-16T15:44:57.325">
    <ac:deMkLst xmlns:ac="http://schemas.microsoft.com/office/drawing/2013/main/command">
      <pc:docMk xmlns:pc="http://schemas.microsoft.com/office/powerpoint/2013/main/command"/>
      <pc:sldMk xmlns:pc="http://schemas.microsoft.com/office/powerpoint/2013/main/command" cId="1187536319" sldId="1766"/>
      <ac:picMk id="4" creationId="{FB4D3FB8-B57F-9CE1-ABC4-0E95B58290B7}"/>
    </ac:deMkLst>
    <p188:txBody>
      <a:bodyPr/>
      <a:lstStyle/>
      <a:p>
        <a:r>
          <a:rPr lang="en-US"/>
          <a:t>Lpy 2027 not on current roster report menu</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dirty="0">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dirty="0">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dirty="0">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dirty="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dirty="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dirty="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US" dirty="0"/>
              <a:t>MyLegion provide membership reports, labels, and a renewal letter for administrators of posts, squadrons, districts and counties. </a:t>
            </a:r>
            <a:r>
              <a:rPr lang="en-US" sz="2400" dirty="0"/>
              <a:t>For department and detachment reports, contact your department adjutant.</a:t>
            </a:r>
          </a:p>
          <a:p>
            <a:endParaRPr lang="en-US" dirty="0"/>
          </a:p>
        </p:txBody>
      </p:sp>
    </p:spTree>
    <p:extLst>
      <p:ext uri="{BB962C8B-B14F-4D97-AF65-F5344CB8AC3E}">
        <p14:creationId xmlns:p14="http://schemas.microsoft.com/office/powerpoint/2010/main" val="269656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2BB42-54E5-1758-97D9-13DFC788F1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1D92D-4E0D-37BA-E41B-B5FD3B9EA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52F82-7DE4-119F-BEE5-818FA1BBC527}"/>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To finalize the report, click Next &lt;1&gt; to view and select the Submit Final button.   You will receive a notification the report is submitted. </a:t>
            </a:r>
          </a:p>
          <a:p>
            <a:endParaRPr lang="en-US" dirty="0"/>
          </a:p>
          <a:p>
            <a:r>
              <a:rPr lang="en-US" dirty="0"/>
              <a:t>Note, once the report is finalized it is saved as a submitted report.  You will not be able to add data.  If you plan to make additional updates, click Save as Draft and finalize by the due date.</a:t>
            </a:r>
          </a:p>
        </p:txBody>
      </p:sp>
      <p:sp>
        <p:nvSpPr>
          <p:cNvPr id="4" name="Slide Number Placeholder 3">
            <a:extLst>
              <a:ext uri="{FF2B5EF4-FFF2-40B4-BE49-F238E27FC236}">
                <a16:creationId xmlns:a16="http://schemas.microsoft.com/office/drawing/2014/main" id="{AEA52193-D36C-0459-1FD7-2E7223A1B250}"/>
              </a:ext>
            </a:extLst>
          </p:cNvPr>
          <p:cNvSpPr>
            <a:spLocks noGrp="1"/>
          </p:cNvSpPr>
          <p:nvPr>
            <p:ph type="sldNum" sz="quarter" idx="5"/>
          </p:nvPr>
        </p:nvSpPr>
        <p:spPr/>
        <p:txBody>
          <a:bodyPr/>
          <a:lstStyle/>
          <a:p>
            <a:fld id="{A3928372-687C-2D47-B721-3F134B506727}" type="slidenum">
              <a:rPr lang="en-US" smtClean="0"/>
              <a:pPr/>
              <a:t>10</a:t>
            </a:fld>
            <a:endParaRPr lang="en-US" dirty="0"/>
          </a:p>
        </p:txBody>
      </p:sp>
    </p:spTree>
    <p:extLst>
      <p:ext uri="{BB962C8B-B14F-4D97-AF65-F5344CB8AC3E}">
        <p14:creationId xmlns:p14="http://schemas.microsoft.com/office/powerpoint/2010/main" val="3301608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Submitted reports will remain in the Open area with a submitted status until the report is closed for the year.</a:t>
            </a:r>
          </a:p>
          <a:p>
            <a:endParaRPr lang="en-US" sz="2400" dirty="0"/>
          </a:p>
          <a:p>
            <a:pPr marL="0" marR="0" lvl="0" indent="0" defTabSz="457200" eaLnBrk="1" fontAlgn="auto" latinLnBrk="0" hangingPunct="1">
              <a:lnSpc>
                <a:spcPct val="117999"/>
              </a:lnSpc>
              <a:spcBef>
                <a:spcPts val="0"/>
              </a:spcBef>
              <a:spcAft>
                <a:spcPts val="0"/>
              </a:spcAft>
              <a:buClrTx/>
              <a:buSzTx/>
              <a:buFontTx/>
              <a:buNone/>
              <a:tabLst/>
              <a:defRPr/>
            </a:pPr>
            <a:r>
              <a:rPr lang="en-US" sz="2400" dirty="0"/>
              <a:t>If you submit online, you do not need to mail a paper form.  The department has access to submitted report data.</a:t>
            </a: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4550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Closed include reports from the 2020-2021 reporting years are available.  Notice closed reports in draft mode only have view in actions.  Reports were not submitted for that year.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2630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Click on Group Profile to return to group administrative window and access other reports.</a:t>
            </a:r>
          </a:p>
        </p:txBody>
      </p:sp>
    </p:spTree>
    <p:extLst>
      <p:ext uri="{BB962C8B-B14F-4D97-AF65-F5344CB8AC3E}">
        <p14:creationId xmlns:p14="http://schemas.microsoft.com/office/powerpoint/2010/main" val="1095983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Membership listings, roster updates, members renewed online, HQ member listings, mailing labels and a renewal letter are available through Reports/Labels.</a:t>
            </a:r>
          </a:p>
        </p:txBody>
      </p:sp>
    </p:spTree>
    <p:extLst>
      <p:ext uri="{BB962C8B-B14F-4D97-AF65-F5344CB8AC3E}">
        <p14:creationId xmlns:p14="http://schemas.microsoft.com/office/powerpoint/2010/main" val="963707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Reports include post and squadron membership assigned to your group.  To generate reports, you will first select the report and then the group and criteria.  Let’s begin with a current roster report.  This report includes current members of the post or squadron.  Members who have transferred out, are not included in current membership.  To view members who have paid to your post or squadron, generate a Paid Members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Click on the report name to proceed.</a:t>
            </a:r>
          </a:p>
        </p:txBody>
      </p:sp>
    </p:spTree>
    <p:extLst>
      <p:ext uri="{BB962C8B-B14F-4D97-AF65-F5344CB8AC3E}">
        <p14:creationId xmlns:p14="http://schemas.microsoft.com/office/powerpoint/2010/main" val="4018722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BC876-7C57-3AD7-9C4A-4461C1623B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6BEFC-A280-75A2-7B61-3067B5DD7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E9575-C77E-6DE1-11D8-8EAC3A5617A0}"/>
              </a:ext>
            </a:extLst>
          </p:cNvPr>
          <p:cNvSpPr>
            <a:spLocks noGrp="1"/>
          </p:cNvSpPr>
          <p:nvPr>
            <p:ph type="body" idx="1"/>
          </p:nvPr>
        </p:nvSpPr>
        <p:spPr/>
        <p:txBody>
          <a:bodyPr/>
          <a:lstStyle/>
          <a:p>
            <a:r>
              <a:rPr lang="en-US" i="0" dirty="0"/>
              <a:t>All reports are created using data filters.  Filtering menus allow flexibility to the data included in the roster.  The first field selected is Group.  &lt;1&gt; Using the pulldown menu select the post or squadron to generate a report.  District and county access will display a menu with all posts or squadrons in the area.</a:t>
            </a:r>
          </a:p>
          <a:p>
            <a:endParaRPr lang="en-US" i="0" dirty="0"/>
          </a:p>
          <a:p>
            <a:r>
              <a:rPr lang="en-US" i="0" dirty="0"/>
              <a:t>Next select last paid year.  &lt;2&gt;  Last paid year on a member’s record allows you to identify expired, current and future paid members.  </a:t>
            </a:r>
          </a:p>
          <a:p>
            <a:endParaRPr lang="en-US" i="0" dirty="0"/>
          </a:p>
          <a:p>
            <a:pPr marL="0" marR="0" lvl="0" indent="0" defTabSz="457200" eaLnBrk="1" fontAlgn="auto" latinLnBrk="0" hangingPunct="1">
              <a:lnSpc>
                <a:spcPct val="117999"/>
              </a:lnSpc>
              <a:spcBef>
                <a:spcPts val="0"/>
              </a:spcBef>
              <a:spcAft>
                <a:spcPts val="0"/>
              </a:spcAft>
              <a:buClrTx/>
              <a:buSzTx/>
              <a:buFontTx/>
              <a:buNone/>
              <a:tabLst/>
              <a:defRPr/>
            </a:pPr>
            <a:r>
              <a:rPr lang="en-US" i="0" dirty="0"/>
              <a:t>&lt;3&gt; Legion members who are currently paid that purchase a Paid up For Life membership will also display a last paid year of which PUFL allotment will be due the post.  </a:t>
            </a:r>
          </a:p>
          <a:p>
            <a:endParaRPr lang="en-US" i="0" dirty="0"/>
          </a:p>
          <a:p>
            <a:r>
              <a:rPr lang="en-US" i="0" dirty="0"/>
              <a:t>&lt;4&gt;  American .Legion members who purchase a multi-year renewal will display the membership year they are paid through.  </a:t>
            </a:r>
          </a:p>
          <a:p>
            <a:endParaRPr lang="en-US" i="0" dirty="0"/>
          </a:p>
        </p:txBody>
      </p:sp>
    </p:spTree>
    <p:extLst>
      <p:ext uri="{BB962C8B-B14F-4D97-AF65-F5344CB8AC3E}">
        <p14:creationId xmlns:p14="http://schemas.microsoft.com/office/powerpoint/2010/main" val="1026323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BC876-7C57-3AD7-9C4A-4461C1623B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6BEFC-A280-75A2-7B61-3067B5DD7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E9575-C77E-6DE1-11D8-8EAC3A5617A0}"/>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i="0" dirty="0"/>
              <a:t>In this example, the 2024 and all years greater are checked to capture all PUFL and multi-year paid members.</a:t>
            </a:r>
          </a:p>
          <a:p>
            <a:pPr marL="0" marR="0" lvl="0" indent="0" algn="l" defTabSz="457200" rtl="0" eaLnBrk="1" fontAlgn="auto" latinLnBrk="0" hangingPunct="1">
              <a:lnSpc>
                <a:spcPct val="117999"/>
              </a:lnSpc>
              <a:spcBef>
                <a:spcPts val="0"/>
              </a:spcBef>
              <a:spcAft>
                <a:spcPts val="0"/>
              </a:spcAft>
              <a:buClrTx/>
              <a:buSzTx/>
              <a:buFontTx/>
              <a:buNone/>
              <a:tabLst/>
              <a:defRPr/>
            </a:pPr>
            <a:endParaRPr lang="en-US" i="0" dirty="0"/>
          </a:p>
          <a:p>
            <a:pPr marL="0" marR="0" lvl="0" indent="0" algn="l" defTabSz="457200" rtl="0" eaLnBrk="1" fontAlgn="auto" latinLnBrk="0" hangingPunct="1">
              <a:lnSpc>
                <a:spcPct val="117999"/>
              </a:lnSpc>
              <a:spcBef>
                <a:spcPts val="0"/>
              </a:spcBef>
              <a:spcAft>
                <a:spcPts val="0"/>
              </a:spcAft>
              <a:buClrTx/>
              <a:buSzTx/>
              <a:buFontTx/>
              <a:buNone/>
              <a:tabLst/>
              <a:defRPr/>
            </a:pPr>
            <a:r>
              <a:rPr lang="en-US" i="0" dirty="0"/>
              <a:t>&lt;1&gt; </a:t>
            </a:r>
            <a:r>
              <a:rPr lang="en-US" sz="2000" i="0" dirty="0"/>
              <a:t>Status includes active and deceased.  Deceased members will remain on the roster and can be filtered out by selecting active only.  </a:t>
            </a:r>
          </a:p>
          <a:p>
            <a:endParaRPr lang="en-US" dirty="0"/>
          </a:p>
          <a:p>
            <a:pPr marL="0" marR="0" lvl="0" indent="0" algn="l" defTabSz="457200" rtl="0" eaLnBrk="1" fontAlgn="auto" latinLnBrk="0" hangingPunct="1">
              <a:lnSpc>
                <a:spcPct val="117999"/>
              </a:lnSpc>
              <a:spcBef>
                <a:spcPts val="0"/>
              </a:spcBef>
              <a:spcAft>
                <a:spcPts val="0"/>
              </a:spcAft>
              <a:buClrTx/>
              <a:buSzTx/>
              <a:buFontTx/>
              <a:buNone/>
              <a:tabLst/>
              <a:defRPr/>
            </a:pPr>
            <a:r>
              <a:rPr lang="en-US" dirty="0"/>
              <a:t>&lt;2&gt; </a:t>
            </a:r>
            <a:r>
              <a:rPr lang="en-US" sz="2000" i="0" dirty="0"/>
              <a:t>The next filter is mailing status.  Mail status let’s you know if the mailing address on file is good or flagged as undeliverable.  Members with undeliverable status do not receive The American Legion Magazine, renewal notices, or any mailings from National Headquarters.  Contact those members, if possible, to collect a valid mailing address and update.  Updating an address that marked as undeliverable will remove the flag.  If a member states the address on file is good, contact National Customer Service to remove the flag.  </a:t>
            </a:r>
          </a:p>
          <a:p>
            <a:endParaRPr lang="en-US" i="0" dirty="0"/>
          </a:p>
        </p:txBody>
      </p:sp>
    </p:spTree>
    <p:extLst>
      <p:ext uri="{BB962C8B-B14F-4D97-AF65-F5344CB8AC3E}">
        <p14:creationId xmlns:p14="http://schemas.microsoft.com/office/powerpoint/2010/main" val="3291476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EF22C-4C0C-BF1A-B151-168216A37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BC8A7-661F-27D4-452A-1069279ED5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E143E-4F42-6C20-07F0-C3452858A7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dirty="0"/>
              <a:t>Membership type includes traditional 1-year renewal, honorary life, department life, paid up for life and if the member is a current transfer.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dirty="0"/>
              <a:t>After all data fields have been set, click View Report.  </a:t>
            </a:r>
          </a:p>
          <a:p>
            <a:pPr marL="0" marR="0" lvl="0" indent="0" algn="l" defTabSz="457200" rtl="0" eaLnBrk="1" fontAlgn="auto" latinLnBrk="0" hangingPunct="1">
              <a:lnSpc>
                <a:spcPct val="117999"/>
              </a:lnSpc>
              <a:spcBef>
                <a:spcPts val="0"/>
              </a:spcBef>
              <a:spcAft>
                <a:spcPts val="0"/>
              </a:spcAft>
              <a:buClrTx/>
              <a:buSzTx/>
              <a:buFontTx/>
              <a:buNone/>
              <a:tabLst/>
              <a:defRPr/>
            </a:pPr>
            <a:endParaRPr lang="en-US" sz="2000" i="0" dirty="0"/>
          </a:p>
          <a:p>
            <a:endParaRPr lang="en-US" dirty="0"/>
          </a:p>
        </p:txBody>
      </p:sp>
    </p:spTree>
    <p:extLst>
      <p:ext uri="{BB962C8B-B14F-4D97-AF65-F5344CB8AC3E}">
        <p14:creationId xmlns:p14="http://schemas.microsoft.com/office/powerpoint/2010/main" val="470902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EF22C-4C0C-BF1A-B151-168216A37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BC8A7-661F-27D4-452A-1069279ED5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E143E-4F42-6C20-07F0-C3452858A7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dirty="0"/>
              <a:t>The report generates.  All reports provide navigation tools to allow you to go from page to page &lt;1&gt; , and to the first and last page. &lt;2&gt; There is a search filter to find specific data in the list.  &lt;3&gt;  Using the export Icon, export to an Excel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i="0" dirty="0"/>
          </a:p>
        </p:txBody>
      </p:sp>
    </p:spTree>
    <p:extLst>
      <p:ext uri="{BB962C8B-B14F-4D97-AF65-F5344CB8AC3E}">
        <p14:creationId xmlns:p14="http://schemas.microsoft.com/office/powerpoint/2010/main" val="203097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Log into MyLegion.  All MyLegion accounts are registered to your individual member account using the primary email address on your record.  Do not register a myLegion account with an email used by a group or another individual.  </a:t>
            </a:r>
          </a:p>
        </p:txBody>
      </p:sp>
    </p:spTree>
    <p:extLst>
      <p:ext uri="{BB962C8B-B14F-4D97-AF65-F5344CB8AC3E}">
        <p14:creationId xmlns:p14="http://schemas.microsoft.com/office/powerpoint/2010/main" val="241800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The roster includes status, paid year, contact information, conflict, continuous years, branch of service, date of birth and membership type.    It also includes the total count at the bottom.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a:p>
            <a:pPr marL="0" marR="0" lvl="0" indent="0" defTabSz="457200" eaLnBrk="1" fontAlgn="auto" latinLnBrk="0" hangingPunct="1">
              <a:lnSpc>
                <a:spcPct val="117999"/>
              </a:lnSpc>
              <a:spcBef>
                <a:spcPts val="0"/>
              </a:spcBef>
              <a:spcAft>
                <a:spcPts val="0"/>
              </a:spcAft>
              <a:buClrTx/>
              <a:buSzTx/>
              <a:buFontTx/>
              <a:buNone/>
              <a:tabLst/>
              <a:defRPr/>
            </a:pPr>
            <a:r>
              <a:rPr lang="en-US" sz="2400" i="0" dirty="0"/>
              <a:t>Members with asterisk have been flagged with an undeliverable address.  &lt;1&gt; They will not receive renewal notices, subscriptions, or publications if they have an undeliverable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p:txBody>
      </p:sp>
    </p:spTree>
    <p:extLst>
      <p:ext uri="{BB962C8B-B14F-4D97-AF65-F5344CB8AC3E}">
        <p14:creationId xmlns:p14="http://schemas.microsoft.com/office/powerpoint/2010/main" val="3858454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The Paid Members report is the report corresponding with Department membership reports.  It includes all members paid for the current year, even if they transferred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a:t>
            </a:r>
          </a:p>
        </p:txBody>
      </p:sp>
    </p:spTree>
    <p:extLst>
      <p:ext uri="{BB962C8B-B14F-4D97-AF65-F5344CB8AC3E}">
        <p14:creationId xmlns:p14="http://schemas.microsoft.com/office/powerpoint/2010/main" val="1860831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This report includes encumbered and unencumbered HQ transfer members.  Check with your department to se what counts toward annual membership goals. </a:t>
            </a:r>
            <a:r>
              <a:rPr lang="en-US" sz="2400" b="0" i="0" dirty="0">
                <a:solidFill>
                  <a:schemeClr val="bg1"/>
                </a:solidFill>
                <a:effectLst/>
                <a:latin typeface="Calibri" panose="020F0502020204030204" pitchFamily="34" charset="0"/>
              </a:rPr>
              <a:t>A member that joins through the national DMS program is placed into a HQs post and dues are encumbered (AD) to national HQ until the member renews twice or is transferred to a local post.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Report filters begin with organization, The American Legion or Sons of the American Legion.  group, and last paid year.    This report may be slow to load.  </a:t>
            </a:r>
          </a:p>
        </p:txBody>
      </p:sp>
    </p:spTree>
    <p:extLst>
      <p:ext uri="{BB962C8B-B14F-4D97-AF65-F5344CB8AC3E}">
        <p14:creationId xmlns:p14="http://schemas.microsoft.com/office/powerpoint/2010/main" val="4090244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In this example we will pull a 2024 paid members report.  Export the report to Excel. &lt;1&gt;</a:t>
            </a:r>
          </a:p>
        </p:txBody>
      </p:sp>
    </p:spTree>
    <p:extLst>
      <p:ext uri="{BB962C8B-B14F-4D97-AF65-F5344CB8AC3E}">
        <p14:creationId xmlns:p14="http://schemas.microsoft.com/office/powerpoint/2010/main" val="2934801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dirty="0"/>
              <a:t>This report provides members paid to the post, even if transferred out.  It also identifies the renewal type and batch number.  The paid members report will correlate with department membership goals reports.</a:t>
            </a:r>
          </a:p>
          <a:p>
            <a:endParaRPr lang="en-US" sz="2400" i="0" dirty="0"/>
          </a:p>
          <a:p>
            <a:r>
              <a:rPr lang="en-US" sz="2400" i="0" dirty="0"/>
              <a:t>&lt;1&gt; The report may differ from your roster total.  Use the roster update report to view members who have transferred out of the post.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p:txBody>
      </p:sp>
    </p:spTree>
    <p:extLst>
      <p:ext uri="{BB962C8B-B14F-4D97-AF65-F5344CB8AC3E}">
        <p14:creationId xmlns:p14="http://schemas.microsoft.com/office/powerpoint/2010/main" val="1503517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dirty="0"/>
              <a:t>Legion members that renew online can be identified using the Member Online Renewals Report.  </a:t>
            </a:r>
          </a:p>
          <a:p>
            <a:endParaRPr lang="en-US" sz="2400" i="0" dirty="0"/>
          </a:p>
          <a:p>
            <a:r>
              <a:rPr lang="en-US" sz="2400" i="0" dirty="0"/>
              <a:t>Online renewal is available for Legion and Sons of the American Legion membership. When a member renews online, National collects dues on file for the post.  Post and department allocations are sent to the department to distribute.  </a:t>
            </a:r>
          </a:p>
          <a:p>
            <a:endParaRPr lang="en-US" sz="2400" i="0" dirty="0"/>
          </a:p>
          <a:p>
            <a:r>
              <a:rPr lang="en-US" sz="2400" i="0" dirty="0"/>
              <a:t>If the post dues do not cover the minimum of national plus department, online renewal will not be available and result in an error message if the member attempts online renewal.</a:t>
            </a:r>
          </a:p>
          <a:p>
            <a:endParaRPr lang="en-US" sz="2400" i="0" dirty="0"/>
          </a:p>
          <a:p>
            <a:endParaRPr lang="en-US" sz="2400" i="0" dirty="0"/>
          </a:p>
          <a:p>
            <a:r>
              <a:rPr lang="en-US" sz="2400" i="0" dirty="0"/>
              <a:t>Click on the blue hyperlink to begin the members online renewal report.</a:t>
            </a:r>
          </a:p>
        </p:txBody>
      </p:sp>
    </p:spTree>
    <p:extLst>
      <p:ext uri="{BB962C8B-B14F-4D97-AF65-F5344CB8AC3E}">
        <p14:creationId xmlns:p14="http://schemas.microsoft.com/office/powerpoint/2010/main" val="3459568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B4899-1A5F-6A2C-B65D-FC34DD37E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EAD57-9BEB-B9D4-A0BC-E2D1278ADB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28036-CC18-3E7E-01AC-520779D804DA}"/>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dirty="0"/>
              <a:t>Group selection is required.  Date range selection is updated by clicking on the calendar icon.  Use the left and right arrows to navigate by month and year.  Click on the date in the calendar to set. &lt;2&gt; Click View Report to generate listing. </a:t>
            </a:r>
            <a:endParaRPr lang="en-US" dirty="0"/>
          </a:p>
        </p:txBody>
      </p:sp>
    </p:spTree>
    <p:extLst>
      <p:ext uri="{BB962C8B-B14F-4D97-AF65-F5344CB8AC3E}">
        <p14:creationId xmlns:p14="http://schemas.microsoft.com/office/powerpoint/2010/main" val="1003867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AE692-1E72-B4E1-1CF9-0A6440FCD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9F3BF-1FB6-4D47-E14A-AC457A2CD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0DEB8-7C23-7905-7CD2-8E0ADFAF42AC}"/>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dirty="0"/>
              <a:t>The export icon  print and save reports.  Reports are not saved within the report writer.    </a:t>
            </a:r>
          </a:p>
          <a:p>
            <a:endParaRPr lang="en-US" sz="2400" i="0" dirty="0"/>
          </a:p>
        </p:txBody>
      </p:sp>
    </p:spTree>
    <p:extLst>
      <p:ext uri="{BB962C8B-B14F-4D97-AF65-F5344CB8AC3E}">
        <p14:creationId xmlns:p14="http://schemas.microsoft.com/office/powerpoint/2010/main" val="1221991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AE692-1E72-B4E1-1CF9-0A6440FCD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9F3BF-1FB6-4D47-E14A-AC457A2CD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0DEB8-7C23-7905-7CD2-8E0ADFAF42AC}"/>
              </a:ext>
            </a:extLst>
          </p:cNvPr>
          <p:cNvSpPr>
            <a:spLocks noGrp="1"/>
          </p:cNvSpPr>
          <p:nvPr>
            <p:ph type="body" idx="1"/>
          </p:nvPr>
        </p:nvSpPr>
        <p:spPr/>
        <p:txBody>
          <a:bodyPr/>
          <a:lstStyle/>
          <a:p>
            <a:r>
              <a:rPr lang="en-US" sz="2400" i="0" dirty="0"/>
              <a:t>This report provides the total count with names, member id#, date and renewal year.  The amount paid displays the total amount of dues collected by the member, as reported on the annual post data report. Beginning July 1, 2024 the post dues were raised to $40. </a:t>
            </a:r>
          </a:p>
          <a:p>
            <a:endParaRPr lang="en-US" sz="2400" i="0" dirty="0"/>
          </a:p>
          <a:p>
            <a:r>
              <a:rPr lang="en-US" sz="2400" i="0" dirty="0"/>
              <a:t>Members who renew for multiple years display.   Dues allocations are sent to departments on the July membership statement sent by national finance division.</a:t>
            </a:r>
          </a:p>
        </p:txBody>
      </p:sp>
    </p:spTree>
    <p:extLst>
      <p:ext uri="{BB962C8B-B14F-4D97-AF65-F5344CB8AC3E}">
        <p14:creationId xmlns:p14="http://schemas.microsoft.com/office/powerpoint/2010/main" val="3567457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The next report is Roster Updates. This report identify updates on a member record.  Data updates can be made my members, local and department leadership, and by national customer service requests.    View address updates, deceased notifications, members who have transferred in and out ,and new joins.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a:p>
            <a:endParaRPr lang="en-US" sz="2400" i="0" dirty="0"/>
          </a:p>
        </p:txBody>
      </p:sp>
    </p:spTree>
    <p:extLst>
      <p:ext uri="{BB962C8B-B14F-4D97-AF65-F5344CB8AC3E}">
        <p14:creationId xmlns:p14="http://schemas.microsoft.com/office/powerpoint/2010/main" val="98886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When you log into MyLegion your My Account page displays information about your individual membership.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Adjutants and commanders of posts, squadrons, districts, counties, departments and detachments will have a My Groups menu when they are recorded  in national’s membership system.  The group menu is related to your position as an adjutant and commander.  Members who have been assigned permission by one of the administrative officers will also have a My Groups menu.  My groups is the administrative side of myLegion.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This member is a post adjutant and has 4 groups by default.  &lt;1&gt; Legion leadership have access to both Legion and Sons of the American Legion groups.  Officer groups are view only to see contact information for officers on file.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Clicking on the group will navigate you to the administrative side of MyLegion to access reports.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155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B303E-D170-0944-4E8F-1E2DB07A51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2F0E7-C641-B7CA-37C0-7279F1228C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7572D-2AFC-0E14-701D-F3B086E02617}"/>
              </a:ext>
            </a:extLst>
          </p:cNvPr>
          <p:cNvSpPr>
            <a:spLocks noGrp="1"/>
          </p:cNvSpPr>
          <p:nvPr>
            <p:ph type="body" idx="1"/>
          </p:nvPr>
        </p:nvSpPr>
        <p:spPr/>
        <p:txBody>
          <a:bodyPr/>
          <a:lstStyle/>
          <a:p>
            <a:r>
              <a:rPr lang="en-US" sz="2400" i="0" dirty="0"/>
              <a:t>Select your group first.  Using date range and update type you can produce various results.  Want to see who transferred out this membership year, select transfer out only.  You can pull a list of all members marked as deceased, identify new joins, and address updates.  </a:t>
            </a:r>
          </a:p>
          <a:p>
            <a:endParaRPr lang="en-US" sz="2400" i="0" dirty="0"/>
          </a:p>
          <a:p>
            <a:r>
              <a:rPr lang="en-US" sz="2400" i="0" dirty="0"/>
              <a:t>After all filters are set View Report to generate.  &lt;1&gt;</a:t>
            </a:r>
          </a:p>
          <a:p>
            <a:endParaRPr lang="en-US" sz="2400" i="0" dirty="0"/>
          </a:p>
        </p:txBody>
      </p:sp>
    </p:spTree>
    <p:extLst>
      <p:ext uri="{BB962C8B-B14F-4D97-AF65-F5344CB8AC3E}">
        <p14:creationId xmlns:p14="http://schemas.microsoft.com/office/powerpoint/2010/main" val="1460921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5AF7D-CE90-08AD-E53D-56E118168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6ADE7-7CB8-F5AD-D935-8ABC58633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A38B00-286D-1063-076D-FD1FEBB195E2}"/>
              </a:ext>
            </a:extLst>
          </p:cNvPr>
          <p:cNvSpPr>
            <a:spLocks noGrp="1"/>
          </p:cNvSpPr>
          <p:nvPr>
            <p:ph type="body" idx="1"/>
          </p:nvPr>
        </p:nvSpPr>
        <p:spPr/>
        <p:txBody>
          <a:bodyPr/>
          <a:lstStyle/>
          <a:p>
            <a:r>
              <a:rPr lang="en-US" i="0" dirty="0"/>
              <a:t>The report gives you information on updates made to the member record.   Notice transfer information includes to and from information.  Members who transfer out of your post no longer appear in current roster or current membership reports.  Paid members who transfer out will be included in the Paid Members report.</a:t>
            </a:r>
          </a:p>
        </p:txBody>
      </p:sp>
      <p:sp>
        <p:nvSpPr>
          <p:cNvPr id="4" name="Slide Number Placeholder 3">
            <a:extLst>
              <a:ext uri="{FF2B5EF4-FFF2-40B4-BE49-F238E27FC236}">
                <a16:creationId xmlns:a16="http://schemas.microsoft.com/office/drawing/2014/main" id="{70C03DB9-CF61-104C-0475-2FA15398F958}"/>
              </a:ext>
            </a:extLst>
          </p:cNvPr>
          <p:cNvSpPr>
            <a:spLocks noGrp="1"/>
          </p:cNvSpPr>
          <p:nvPr>
            <p:ph type="sldNum" sz="quarter" idx="5"/>
          </p:nvPr>
        </p:nvSpPr>
        <p:spPr/>
        <p:txBody>
          <a:bodyPr/>
          <a:lstStyle/>
          <a:p>
            <a:fld id="{A3928372-687C-2D47-B721-3F134B506727}" type="slidenum">
              <a:rPr lang="en-US" smtClean="0"/>
              <a:pPr/>
              <a:t>31</a:t>
            </a:fld>
            <a:endParaRPr lang="en-US" dirty="0"/>
          </a:p>
        </p:txBody>
      </p:sp>
    </p:spTree>
    <p:extLst>
      <p:ext uri="{BB962C8B-B14F-4D97-AF65-F5344CB8AC3E}">
        <p14:creationId xmlns:p14="http://schemas.microsoft.com/office/powerpoint/2010/main" val="2310422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dirty="0"/>
              <a:t>Dues history report displays payment information from 2011 to present.</a:t>
            </a:r>
          </a:p>
          <a:p>
            <a:endParaRPr lang="en-US" sz="2400" i="0" dirty="0"/>
          </a:p>
        </p:txBody>
      </p:sp>
    </p:spTree>
    <p:extLst>
      <p:ext uri="{BB962C8B-B14F-4D97-AF65-F5344CB8AC3E}">
        <p14:creationId xmlns:p14="http://schemas.microsoft.com/office/powerpoint/2010/main" val="701767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FBA9F-7117-8C4B-F069-D9BD68906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D2D2C-0E3E-C4DB-255E-FDAC2EBBE9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23CDA-0074-E34A-0AA6-3CCEC45E62DC}"/>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dirty="0"/>
              <a:t>Enter the 9-digit membership number and organization and click View Report.  </a:t>
            </a:r>
          </a:p>
        </p:txBody>
      </p:sp>
    </p:spTree>
    <p:extLst>
      <p:ext uri="{BB962C8B-B14F-4D97-AF65-F5344CB8AC3E}">
        <p14:creationId xmlns:p14="http://schemas.microsoft.com/office/powerpoint/2010/main" val="3311588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FBA9F-7117-8C4B-F069-D9BD68906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D2D2C-0E3E-C4DB-255E-FDAC2EBBE9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23CDA-0074-E34A-0AA6-3CCEC45E62DC}"/>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dirty="0"/>
              <a:t>Payment history includes 2011 to present.   If more payment information is needed, contact your department headquarters.  Departments can work with national headquarters to view archived data.</a:t>
            </a:r>
          </a:p>
        </p:txBody>
      </p:sp>
    </p:spTree>
    <p:extLst>
      <p:ext uri="{BB962C8B-B14F-4D97-AF65-F5344CB8AC3E}">
        <p14:creationId xmlns:p14="http://schemas.microsoft.com/office/powerpoint/2010/main" val="2418127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3x10 labels produce a 30 per sheet label that fits Avery 5160 or any 30/sheet blank labels.</a:t>
            </a:r>
          </a:p>
        </p:txBody>
      </p:sp>
    </p:spTree>
    <p:extLst>
      <p:ext uri="{BB962C8B-B14F-4D97-AF65-F5344CB8AC3E}">
        <p14:creationId xmlns:p14="http://schemas.microsoft.com/office/powerpoint/2010/main" val="3678540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9E04F-8D59-7F3D-CD28-6FC5EC988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DC325-8740-C036-9FD5-0ADF0BEE5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52448-7F8E-83F4-C11F-5F7DDA470E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Filtering options allows you to define the members included in labels.  Deceased and members flagged as undeliverable will be suppressed from mailing labels.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The first step is to select the group.  Next, select the last paid year or multiple years.  &lt;3&gt;  Designate if you want your labels sorted by last name or zip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After parameters are set, View Report to continue. &lt;1&gt; </a:t>
            </a:r>
          </a:p>
          <a:p>
            <a:endParaRPr lang="en-US" sz="2400" i="0" dirty="0"/>
          </a:p>
        </p:txBody>
      </p:sp>
    </p:spTree>
    <p:extLst>
      <p:ext uri="{BB962C8B-B14F-4D97-AF65-F5344CB8AC3E}">
        <p14:creationId xmlns:p14="http://schemas.microsoft.com/office/powerpoint/2010/main" val="13111775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FA08B-AC54-8B98-4BC9-D6BC82DC5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B8535-ECCC-1003-2092-581746ADF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EE72-B032-54BF-A59A-7E60B8788BF4}"/>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dirty="0"/>
              <a:t>The label display is not in 30/sheet format.  Send the data to a PDF document selecting the export icon. &lt;1&gt;  The export icon is used print and save all reports using the file types in the menu.  PDF is the only selection that applies for labels.  After you select PDF look for a tab to open the PDF generally located at the lower left of your window.</a:t>
            </a:r>
          </a:p>
          <a:p>
            <a:endParaRPr lang="en-US" sz="2400" i="0" dirty="0"/>
          </a:p>
        </p:txBody>
      </p:sp>
    </p:spTree>
    <p:extLst>
      <p:ext uri="{BB962C8B-B14F-4D97-AF65-F5344CB8AC3E}">
        <p14:creationId xmlns:p14="http://schemas.microsoft.com/office/powerpoint/2010/main" val="2526778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PDF opens to print labels.   &lt;1&gt; Use the print icon to send to your printer.</a:t>
            </a:r>
          </a:p>
        </p:txBody>
      </p:sp>
      <p:sp>
        <p:nvSpPr>
          <p:cNvPr id="4" name="Slide Number Placeholder 3"/>
          <p:cNvSpPr>
            <a:spLocks noGrp="1"/>
          </p:cNvSpPr>
          <p:nvPr>
            <p:ph type="sldNum" sz="quarter" idx="5"/>
          </p:nvPr>
        </p:nvSpPr>
        <p:spPr/>
        <p:txBody>
          <a:bodyPr/>
          <a:lstStyle/>
          <a:p>
            <a:fld id="{A3928372-687C-2D47-B721-3F134B506727}" type="slidenum">
              <a:rPr lang="en-US" smtClean="0"/>
              <a:pPr/>
              <a:t>38</a:t>
            </a:fld>
            <a:endParaRPr lang="en-US" dirty="0"/>
          </a:p>
        </p:txBody>
      </p:sp>
    </p:spTree>
    <p:extLst>
      <p:ext uri="{BB962C8B-B14F-4D97-AF65-F5344CB8AC3E}">
        <p14:creationId xmlns:p14="http://schemas.microsoft.com/office/powerpoint/2010/main" val="2565383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A renewal letter and labels are available to reach out to expired members.  &lt;1&gt;  You can also generate mailing labels to go with the letter using the same filters.</a:t>
            </a:r>
          </a:p>
        </p:txBody>
      </p:sp>
    </p:spTree>
    <p:extLst>
      <p:ext uri="{BB962C8B-B14F-4D97-AF65-F5344CB8AC3E}">
        <p14:creationId xmlns:p14="http://schemas.microsoft.com/office/powerpoint/2010/main" val="49056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Reports available include Consolidated reports for posts and squadrons, membership reports, labels, and letters.  Consolidated reports are not always available.  After the deadline date, the report is closed, reviewed by national Internal Affairs division for revisions, and made available again for the next reporting year.  During that time, you can still view previously submitted reports.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3560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FA560-530F-168B-8C28-BC96B9891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72C02-FCDB-2237-E518-951A9BBE2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9D4281-B413-D4D1-C239-4E38D5A197DC}"/>
              </a:ext>
            </a:extLst>
          </p:cNvPr>
          <p:cNvSpPr>
            <a:spLocks noGrp="1"/>
          </p:cNvSpPr>
          <p:nvPr>
            <p:ph type="body" idx="1"/>
          </p:nvPr>
        </p:nvSpPr>
        <p:spPr/>
        <p:txBody>
          <a:bodyPr/>
          <a:lstStyle/>
          <a:p>
            <a:r>
              <a:rPr lang="en-US" sz="2400" i="0" dirty="0"/>
              <a:t>Creating the letter begins with filters.  Select the group first.  This populates the contact name and title with commander information.  &lt;1&gt;  These fields can be modified by typing new text in the fields.</a:t>
            </a:r>
          </a:p>
          <a:p>
            <a:endParaRPr lang="en-US" sz="2400" i="0" dirty="0"/>
          </a:p>
          <a:p>
            <a:r>
              <a:rPr lang="en-US" sz="2400" i="0" dirty="0"/>
              <a:t>&lt;2&gt; Enter last paid year or multiple years, and sort option.  Only expired years will be available.  Click &lt;3&gt; View Report to generate.</a:t>
            </a:r>
          </a:p>
          <a:p>
            <a:endParaRPr lang="en-US" sz="2400" i="0" dirty="0"/>
          </a:p>
        </p:txBody>
      </p:sp>
    </p:spTree>
    <p:extLst>
      <p:ext uri="{BB962C8B-B14F-4D97-AF65-F5344CB8AC3E}">
        <p14:creationId xmlns:p14="http://schemas.microsoft.com/office/powerpoint/2010/main" val="13105970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personalized letter generates.  Letters need to be exported to print.  Using the export icon, export to a PDF &lt;1&gt;.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41</a:t>
            </a:fld>
            <a:endParaRPr lang="en-US" dirty="0"/>
          </a:p>
        </p:txBody>
      </p:sp>
    </p:spTree>
    <p:extLst>
      <p:ext uri="{BB962C8B-B14F-4D97-AF65-F5344CB8AC3E}">
        <p14:creationId xmlns:p14="http://schemas.microsoft.com/office/powerpoint/2010/main" val="14838625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FA560-530F-168B-8C28-BC96B9891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72C02-FCDB-2237-E518-951A9BBE2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9D4281-B413-D4D1-C239-4E38D5A197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The letter is personalized using member and post or squadron information including dues and dues remittance address.  &lt;1&gt; The bottom of the letter includes a remittance slip with dues amount and member information.  The member’s address is located so that you can use a window envelope.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If there is missing contact information, a line is provided for the member to complete and return with dues.</a:t>
            </a:r>
          </a:p>
          <a:p>
            <a:endParaRPr lang="en-US" sz="2400" i="0" dirty="0"/>
          </a:p>
        </p:txBody>
      </p:sp>
    </p:spTree>
    <p:extLst>
      <p:ext uri="{BB962C8B-B14F-4D97-AF65-F5344CB8AC3E}">
        <p14:creationId xmlns:p14="http://schemas.microsoft.com/office/powerpoint/2010/main" val="1357597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dirty="0"/>
              <a:t>To create a listing of HQs post members, begin in Reports and Labels – Find Members in My Area. </a:t>
            </a:r>
          </a:p>
          <a:p>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Find Members in my Area provides contact information for Legion members in your state headquarters post within a designated area defined by zip code. Click the Find Members in my Area blue hyperlink to set parameters and create report. </a:t>
            </a:r>
          </a:p>
        </p:txBody>
      </p:sp>
    </p:spTree>
    <p:extLst>
      <p:ext uri="{BB962C8B-B14F-4D97-AF65-F5344CB8AC3E}">
        <p14:creationId xmlns:p14="http://schemas.microsoft.com/office/powerpoint/2010/main" val="626810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7A2B0-BB19-B596-CA3F-D8606C4E2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37C63-5647-E625-7BDF-B578DF9F8C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ACB60D-C361-1E7B-C325-C29D50E9DE4E}"/>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dirty="0"/>
              <a:t>When using this report, enter last paid year, distance, and zip code.   Only one zip code can be selected when using find members in my area by distance.  All zips are within your state.  This report is not to be used to locate members in other departments.   Click ”View Report” to generate.</a:t>
            </a:r>
          </a:p>
          <a:p>
            <a:endParaRPr lang="en-US" sz="2400" i="0" dirty="0"/>
          </a:p>
        </p:txBody>
      </p:sp>
    </p:spTree>
    <p:extLst>
      <p:ext uri="{BB962C8B-B14F-4D97-AF65-F5344CB8AC3E}">
        <p14:creationId xmlns:p14="http://schemas.microsoft.com/office/powerpoint/2010/main" val="22987239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report includes contact information to reach out and invite them to transfer to your local post.  Post numbers that include AD &lt;1&gt; are encumbered members.  </a:t>
            </a:r>
            <a:r>
              <a:rPr lang="en-US" b="0" i="0" dirty="0">
                <a:solidFill>
                  <a:srgbClr val="000000"/>
                </a:solidFill>
                <a:effectLst/>
                <a:latin typeface="Calibri" panose="020F0502020204030204" pitchFamily="34" charset="0"/>
              </a:rPr>
              <a:t>Encumbered only relates to HQ Post members.  HQ post member’s join through the national DMS program and are placed into a HQs post.  Dues are encumbered to national HQ until the member renews twice or is transferred to a local post. </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endParaRPr lang="en-US" i="1"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45</a:t>
            </a:fld>
            <a:endParaRPr lang="en-US" dirty="0"/>
          </a:p>
        </p:txBody>
      </p:sp>
    </p:spTree>
    <p:extLst>
      <p:ext uri="{BB962C8B-B14F-4D97-AF65-F5344CB8AC3E}">
        <p14:creationId xmlns:p14="http://schemas.microsoft.com/office/powerpoint/2010/main" val="34726717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F6630-329A-C95D-B99D-34B656A8A0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640B2-60A5-56B2-18CA-6DA6F95C1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ACA27A-74F5-D13F-6BFA-12E9ECDC57B7}"/>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dirty="0"/>
              <a:t>The other Find Members in my Area Report by Zip listing allows entry of multiple zip codes within your state and last paid years.</a:t>
            </a:r>
          </a:p>
          <a:p>
            <a:endParaRPr lang="en-US" sz="2400" i="0" dirty="0"/>
          </a:p>
        </p:txBody>
      </p:sp>
    </p:spTree>
    <p:extLst>
      <p:ext uri="{BB962C8B-B14F-4D97-AF65-F5344CB8AC3E}">
        <p14:creationId xmlns:p14="http://schemas.microsoft.com/office/powerpoint/2010/main" val="6726552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dirty="0"/>
              <a:t>Locate members who have moved into your area within the last 45 days using the Project Stay Active listing.</a:t>
            </a:r>
          </a:p>
        </p:txBody>
      </p:sp>
    </p:spTree>
    <p:extLst>
      <p:ext uri="{BB962C8B-B14F-4D97-AF65-F5344CB8AC3E}">
        <p14:creationId xmlns:p14="http://schemas.microsoft.com/office/powerpoint/2010/main" val="8699568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6E837-6641-24F7-E854-B463CA153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D80C17-161B-817E-2062-8547999B5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D750E0-E34E-FC20-8356-13CC937D6244}"/>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dirty="0"/>
              <a:t>Choose zip code and distance and View Report.  &lt;1&gt;</a:t>
            </a:r>
          </a:p>
          <a:p>
            <a:endParaRPr lang="en-US" sz="2400" i="0" dirty="0"/>
          </a:p>
        </p:txBody>
      </p:sp>
    </p:spTree>
    <p:extLst>
      <p:ext uri="{BB962C8B-B14F-4D97-AF65-F5344CB8AC3E}">
        <p14:creationId xmlns:p14="http://schemas.microsoft.com/office/powerpoint/2010/main" val="67896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listing provides contact information to welcome the member to the community, introduce them to your post or squadron and invite them to transfer.  As with all other report, export to save or print.</a:t>
            </a:r>
          </a:p>
        </p:txBody>
      </p:sp>
      <p:sp>
        <p:nvSpPr>
          <p:cNvPr id="4" name="Slide Number Placeholder 3"/>
          <p:cNvSpPr>
            <a:spLocks noGrp="1"/>
          </p:cNvSpPr>
          <p:nvPr>
            <p:ph type="sldNum" sz="quarter" idx="5"/>
          </p:nvPr>
        </p:nvSpPr>
        <p:spPr/>
        <p:txBody>
          <a:bodyPr/>
          <a:lstStyle/>
          <a:p>
            <a:fld id="{A3928372-687C-2D47-B721-3F134B506727}" type="slidenum">
              <a:rPr lang="en-US" smtClean="0"/>
              <a:pPr/>
              <a:t>49</a:t>
            </a:fld>
            <a:endParaRPr lang="en-US" dirty="0"/>
          </a:p>
        </p:txBody>
      </p:sp>
    </p:spTree>
    <p:extLst>
      <p:ext uri="{BB962C8B-B14F-4D97-AF65-F5344CB8AC3E}">
        <p14:creationId xmlns:p14="http://schemas.microsoft.com/office/powerpoint/2010/main" val="406357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3 view areas in consolidated reports.  Open includes current year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Post adjutants have access to both reports.  In this example the post report has been submitted. &lt;1&gt; You can click on View to open and print the report.  Once submitted, you cannot make updates.  </a:t>
            </a:r>
          </a:p>
        </p:txBody>
      </p:sp>
      <p:sp>
        <p:nvSpPr>
          <p:cNvPr id="4" name="Slide Number Placeholder 3"/>
          <p:cNvSpPr>
            <a:spLocks noGrp="1"/>
          </p:cNvSpPr>
          <p:nvPr>
            <p:ph type="sldNum" sz="quarter" idx="5"/>
          </p:nvPr>
        </p:nvSpPr>
        <p:spPr/>
        <p:txBody>
          <a:bodyPr/>
          <a:lstStyle/>
          <a:p>
            <a:fld id="{A3928372-687C-2D47-B721-3F134B506727}" type="slidenum">
              <a:rPr lang="en-US" smtClean="0"/>
              <a:pPr/>
              <a:t>5</a:t>
            </a:fld>
            <a:endParaRPr lang="en-US" dirty="0"/>
          </a:p>
        </p:txBody>
      </p:sp>
    </p:spTree>
    <p:extLst>
      <p:ext uri="{BB962C8B-B14F-4D97-AF65-F5344CB8AC3E}">
        <p14:creationId xmlns:p14="http://schemas.microsoft.com/office/powerpoint/2010/main" val="3519624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Monitor who has access to your group in MyLegion using the MyLegion Access report.  </a:t>
            </a:r>
          </a:p>
        </p:txBody>
      </p:sp>
    </p:spTree>
    <p:extLst>
      <p:ext uri="{BB962C8B-B14F-4D97-AF65-F5344CB8AC3E}">
        <p14:creationId xmlns:p14="http://schemas.microsoft.com/office/powerpoint/2010/main" val="26180929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56BAF-0FF2-845C-589F-CEC13B13DC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A6805-0825-88D3-8593-6B53D4DAE4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CA984-DC9A-1C99-6293-9D72E3DEC803}"/>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dirty="0"/>
              <a:t>The group menu displays who you have access to maintain.  District and county administrators will have a listing of all posts or squadrons in your group. .  &lt;1&gt;  Click View Report to see the list.  &lt;2&gt;</a:t>
            </a:r>
          </a:p>
          <a:p>
            <a:pPr marL="0" marR="0" lvl="0" indent="0" defTabSz="457200" eaLnBrk="1" fontAlgn="auto" latinLnBrk="0" hangingPunct="1">
              <a:lnSpc>
                <a:spcPct val="117999"/>
              </a:lnSpc>
              <a:spcBef>
                <a:spcPts val="0"/>
              </a:spcBef>
              <a:spcAft>
                <a:spcPts val="0"/>
              </a:spcAft>
              <a:buClrTx/>
              <a:buSzTx/>
              <a:buFontTx/>
              <a:buNone/>
              <a:tabLst/>
              <a:defRPr/>
            </a:pPr>
            <a:endParaRPr lang="en-US" sz="2400" i="0" dirty="0"/>
          </a:p>
          <a:p>
            <a:endParaRPr lang="en-US" sz="2400" i="0" dirty="0"/>
          </a:p>
        </p:txBody>
      </p:sp>
    </p:spTree>
    <p:extLst>
      <p:ext uri="{BB962C8B-B14F-4D97-AF65-F5344CB8AC3E}">
        <p14:creationId xmlns:p14="http://schemas.microsoft.com/office/powerpoint/2010/main" val="767535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FFEDB-215B-9279-E246-68B90945D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79925-4477-6451-B4F9-C099362EF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8D529-E7EA-49DC-16AD-361E48B51B4E}"/>
              </a:ext>
            </a:extLst>
          </p:cNvPr>
          <p:cNvSpPr>
            <a:spLocks noGrp="1"/>
          </p:cNvSpPr>
          <p:nvPr>
            <p:ph type="body" idx="1"/>
          </p:nvPr>
        </p:nvSpPr>
        <p:spPr/>
        <p:txBody>
          <a:bodyPr/>
          <a:lstStyle/>
          <a:p>
            <a:r>
              <a:rPr lang="en-US" i="0" dirty="0"/>
              <a:t>Adjutants and Commanders will have access by default and have access to manage permissions.  To update permissions, search the member record and go to Assign Group Permissions.  </a:t>
            </a:r>
          </a:p>
        </p:txBody>
      </p:sp>
      <p:sp>
        <p:nvSpPr>
          <p:cNvPr id="4" name="Slide Number Placeholder 3">
            <a:extLst>
              <a:ext uri="{FF2B5EF4-FFF2-40B4-BE49-F238E27FC236}">
                <a16:creationId xmlns:a16="http://schemas.microsoft.com/office/drawing/2014/main" id="{CA283410-C5AE-03E1-1B71-B9218A035175}"/>
              </a:ext>
            </a:extLst>
          </p:cNvPr>
          <p:cNvSpPr>
            <a:spLocks noGrp="1"/>
          </p:cNvSpPr>
          <p:nvPr>
            <p:ph type="sldNum" sz="quarter" idx="5"/>
          </p:nvPr>
        </p:nvSpPr>
        <p:spPr/>
        <p:txBody>
          <a:bodyPr/>
          <a:lstStyle/>
          <a:p>
            <a:fld id="{A3928372-687C-2D47-B721-3F134B506727}" type="slidenum">
              <a:rPr lang="en-US" smtClean="0"/>
              <a:pPr/>
              <a:t>52</a:t>
            </a:fld>
            <a:endParaRPr lang="en-US" dirty="0"/>
          </a:p>
        </p:txBody>
      </p:sp>
    </p:spTree>
    <p:extLst>
      <p:ext uri="{BB962C8B-B14F-4D97-AF65-F5344CB8AC3E}">
        <p14:creationId xmlns:p14="http://schemas.microsoft.com/office/powerpoint/2010/main" val="26564006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Post/Squadron Health Status, is for district and county officers. </a:t>
            </a:r>
            <a:r>
              <a:rPr lang="en-US" sz="2400" b="0" dirty="0">
                <a:solidFill>
                  <a:schemeClr val="tx1"/>
                </a:solidFill>
                <a:latin typeface="Avenir Next" panose="020B0503020202020204" pitchFamily="34" charset="0"/>
              </a:rPr>
              <a:t>District and counties can view member processing activity, consolidated reporting status and address status.</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p:txBody>
      </p:sp>
    </p:spTree>
    <p:extLst>
      <p:ext uri="{BB962C8B-B14F-4D97-AF65-F5344CB8AC3E}">
        <p14:creationId xmlns:p14="http://schemas.microsoft.com/office/powerpoint/2010/main" val="39285054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412CE-0316-C0D1-12AD-A075CFE1B9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FC323-4F98-669E-7A60-F557ACCFA4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8310E6-7922-6C9A-5E04-42FD6501C640}"/>
              </a:ext>
            </a:extLst>
          </p:cNvPr>
          <p:cNvSpPr>
            <a:spLocks noGrp="1"/>
          </p:cNvSpPr>
          <p:nvPr>
            <p:ph type="body" idx="1"/>
          </p:nvPr>
        </p:nvSpPr>
        <p:spPr/>
        <p:txBody>
          <a:bodyPr/>
          <a:lstStyle/>
          <a:p>
            <a:r>
              <a:rPr lang="en-US" sz="2400" i="0" dirty="0"/>
              <a:t>Group selection will include district and county groups.  Enter your group, last paid year and &lt;1&gt; View Report.</a:t>
            </a:r>
          </a:p>
        </p:txBody>
      </p:sp>
    </p:spTree>
    <p:extLst>
      <p:ext uri="{BB962C8B-B14F-4D97-AF65-F5344CB8AC3E}">
        <p14:creationId xmlns:p14="http://schemas.microsoft.com/office/powerpoint/2010/main" val="878947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43831-36FC-2769-BAA8-1718330EB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3D029-EA55-538D-8878-E9D4C1AA0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297C57-6D5D-8BC5-466B-60C11C602811}"/>
              </a:ext>
            </a:extLst>
          </p:cNvPr>
          <p:cNvSpPr>
            <a:spLocks noGrp="1"/>
          </p:cNvSpPr>
          <p:nvPr>
            <p:ph type="body" idx="1"/>
          </p:nvPr>
        </p:nvSpPr>
        <p:spPr/>
        <p:txBody>
          <a:bodyPr/>
          <a:lstStyle/>
          <a:p>
            <a:r>
              <a:rPr lang="en-US" i="0" dirty="0"/>
              <a:t>The list provides post or squadrons with their last transmittal date, number of unpaid members, consolidated report status, and address information.  </a:t>
            </a:r>
          </a:p>
          <a:p>
            <a:endParaRPr lang="en-US" i="0" dirty="0"/>
          </a:p>
          <a:p>
            <a:r>
              <a:rPr lang="en-US" i="0" dirty="0"/>
              <a:t>To return to MyLegion home or group profile window, use the breadcrumb links at the top of the page.  &lt;1&gt;</a:t>
            </a:r>
          </a:p>
        </p:txBody>
      </p:sp>
      <p:sp>
        <p:nvSpPr>
          <p:cNvPr id="4" name="Slide Number Placeholder 3">
            <a:extLst>
              <a:ext uri="{FF2B5EF4-FFF2-40B4-BE49-F238E27FC236}">
                <a16:creationId xmlns:a16="http://schemas.microsoft.com/office/drawing/2014/main" id="{015DCE11-16B0-F1B6-2EAE-AB1BA647370A}"/>
              </a:ext>
            </a:extLst>
          </p:cNvPr>
          <p:cNvSpPr>
            <a:spLocks noGrp="1"/>
          </p:cNvSpPr>
          <p:nvPr>
            <p:ph type="sldNum" sz="quarter" idx="5"/>
          </p:nvPr>
        </p:nvSpPr>
        <p:spPr/>
        <p:txBody>
          <a:bodyPr/>
          <a:lstStyle/>
          <a:p>
            <a:fld id="{A3928372-687C-2D47-B721-3F134B506727}" type="slidenum">
              <a:rPr lang="en-US" smtClean="0"/>
              <a:pPr/>
              <a:t>55</a:t>
            </a:fld>
            <a:endParaRPr lang="en-US" dirty="0"/>
          </a:p>
        </p:txBody>
      </p:sp>
    </p:spTree>
    <p:extLst>
      <p:ext uri="{BB962C8B-B14F-4D97-AF65-F5344CB8AC3E}">
        <p14:creationId xmlns:p14="http://schemas.microsoft.com/office/powerpoint/2010/main" val="3305877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p:txBody>
      </p:sp>
    </p:spTree>
    <p:extLst>
      <p:ext uri="{BB962C8B-B14F-4D97-AF65-F5344CB8AC3E}">
        <p14:creationId xmlns:p14="http://schemas.microsoft.com/office/powerpoint/2010/main" val="28388099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412CE-0316-C0D1-12AD-A075CFE1B9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FC323-4F98-669E-7A60-F557ACCFA4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8310E6-7922-6C9A-5E04-42FD6501C640}"/>
              </a:ext>
            </a:extLst>
          </p:cNvPr>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US" sz="2400" dirty="0"/>
              <a:t>District permission allows you to create a report identifying officers of the posts in your district or county.  Select</a:t>
            </a:r>
            <a:r>
              <a:rPr lang="en-US" sz="2400" i="0" dirty="0"/>
              <a:t> your district group, and &lt;1&gt; View Report.</a:t>
            </a:r>
          </a:p>
        </p:txBody>
      </p:sp>
    </p:spTree>
    <p:extLst>
      <p:ext uri="{BB962C8B-B14F-4D97-AF65-F5344CB8AC3E}">
        <p14:creationId xmlns:p14="http://schemas.microsoft.com/office/powerpoint/2010/main" val="16819859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FFEDB-215B-9279-E246-68B90945D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79925-4477-6451-B4F9-C099362EF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8D529-E7EA-49DC-16AD-361E48B51B4E}"/>
              </a:ext>
            </a:extLst>
          </p:cNvPr>
          <p:cNvSpPr>
            <a:spLocks noGrp="1"/>
          </p:cNvSpPr>
          <p:nvPr>
            <p:ph type="body" idx="1"/>
          </p:nvPr>
        </p:nvSpPr>
        <p:spPr/>
        <p:txBody>
          <a:bodyPr/>
          <a:lstStyle/>
          <a:p>
            <a:r>
              <a:rPr lang="en-US" i="0" dirty="0"/>
              <a:t>The list includes all post officers recorded in national’s database with contact information.   Officer information is reported through your department headquarters.</a:t>
            </a:r>
          </a:p>
        </p:txBody>
      </p:sp>
      <p:sp>
        <p:nvSpPr>
          <p:cNvPr id="4" name="Slide Number Placeholder 3">
            <a:extLst>
              <a:ext uri="{FF2B5EF4-FFF2-40B4-BE49-F238E27FC236}">
                <a16:creationId xmlns:a16="http://schemas.microsoft.com/office/drawing/2014/main" id="{CA283410-C5AE-03E1-1B71-B9218A035175}"/>
              </a:ext>
            </a:extLst>
          </p:cNvPr>
          <p:cNvSpPr>
            <a:spLocks noGrp="1"/>
          </p:cNvSpPr>
          <p:nvPr>
            <p:ph type="sldNum" sz="quarter" idx="5"/>
          </p:nvPr>
        </p:nvSpPr>
        <p:spPr/>
        <p:txBody>
          <a:bodyPr/>
          <a:lstStyle/>
          <a:p>
            <a:fld id="{A3928372-687C-2D47-B721-3F134B506727}" type="slidenum">
              <a:rPr lang="en-US" smtClean="0"/>
              <a:pPr/>
              <a:t>58</a:t>
            </a:fld>
            <a:endParaRPr lang="en-US" dirty="0"/>
          </a:p>
        </p:txBody>
      </p:sp>
    </p:spTree>
    <p:extLst>
      <p:ext uri="{BB962C8B-B14F-4D97-AF65-F5344CB8AC3E}">
        <p14:creationId xmlns:p14="http://schemas.microsoft.com/office/powerpoint/2010/main" val="19587105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r>
              <a:rPr lang="en-US" sz="1400" i="0" dirty="0"/>
              <a:t>Learn more about MyLegion using “Find Help” and go to How to use MyLegion.org.  </a:t>
            </a:r>
          </a:p>
        </p:txBody>
      </p:sp>
    </p:spTree>
    <p:extLst>
      <p:ext uri="{BB962C8B-B14F-4D97-AF65-F5344CB8AC3E}">
        <p14:creationId xmlns:p14="http://schemas.microsoft.com/office/powerpoint/2010/main" val="385451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 link for printer friendly view to open the report in PDF to print.  To return to  consolidated reports click the breadcrumb link at the top of the page.  &lt;1&gt;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6</a:t>
            </a:fld>
            <a:endParaRPr lang="en-US" dirty="0"/>
          </a:p>
        </p:txBody>
      </p:sp>
    </p:spTree>
    <p:extLst>
      <p:ext uri="{BB962C8B-B14F-4D97-AF65-F5344CB8AC3E}">
        <p14:creationId xmlns:p14="http://schemas.microsoft.com/office/powerpoint/2010/main" val="8464560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your member account and groups in MyLegion.    </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60</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dirty="0">
                <a:solidFill>
                  <a:srgbClr val="0070C0"/>
                </a:solidFill>
              </a:rPr>
              <a:t>Contact your department or national MyLegion support to assist with any questions help with MyLegion.</a:t>
            </a:r>
          </a:p>
          <a:p>
            <a:endParaRPr lang="en-US" dirty="0"/>
          </a:p>
        </p:txBody>
      </p:sp>
    </p:spTree>
    <p:extLst>
      <p:ext uri="{BB962C8B-B14F-4D97-AF65-F5344CB8AC3E}">
        <p14:creationId xmlns:p14="http://schemas.microsoft.com/office/powerpoint/2010/main" val="4279971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report is available for data entry, it will appear in draft status with Action set to Edit.   The post report </a:t>
            </a:r>
            <a:r>
              <a:rPr lang="en-US"/>
              <a:t>is submitted so let’s </a:t>
            </a:r>
            <a:r>
              <a:rPr lang="en-US" dirty="0"/>
              <a:t>complete and submit the CSR.   Begin by clicking Edit.  &lt;2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7</a:t>
            </a:fld>
            <a:endParaRPr lang="en-US" dirty="0"/>
          </a:p>
        </p:txBody>
      </p:sp>
    </p:spTree>
    <p:extLst>
      <p:ext uri="{BB962C8B-B14F-4D97-AF65-F5344CB8AC3E}">
        <p14:creationId xmlns:p14="http://schemas.microsoft.com/office/powerpoint/2010/main" val="151581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dirty="0"/>
              <a:t>Click edit to open the fillable form. &lt;1&gt; Select Print Friendly View to Print the report at anytime.  This allows you to print the report as a PDF document.  Close the form to return to groups menu.</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941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2BB42-54E5-1758-97D9-13DFC788F1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1D92D-4E0D-37BA-E41B-B5FD3B9EA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52F82-7DE4-119F-BEE5-818FA1BBC527}"/>
              </a:ext>
            </a:extLst>
          </p:cNvPr>
          <p:cNvSpPr>
            <a:spLocks noGrp="1"/>
          </p:cNvSpPr>
          <p:nvPr>
            <p:ph type="body" idx="1"/>
          </p:nvPr>
        </p:nvSpPr>
        <p:spPr/>
        <p:txBody>
          <a:bodyPr/>
          <a:lstStyle/>
          <a:p>
            <a:r>
              <a:rPr lang="en-US" dirty="0"/>
              <a:t>Leave line one blank.  This field is for national hq sorting.  Enter data in the fields.  The number of characters are identified by each box.</a:t>
            </a:r>
          </a:p>
          <a:p>
            <a:endParaRPr lang="en-US" dirty="0"/>
          </a:p>
          <a:p>
            <a:r>
              <a:rPr lang="en-US" dirty="0"/>
              <a:t>&lt;1&gt;  continue through the form and at the bottom are options to save the form as a draft to continue later or click next to finalize.</a:t>
            </a:r>
          </a:p>
          <a:p>
            <a:endParaRPr lang="en-US" dirty="0"/>
          </a:p>
          <a:p>
            <a:r>
              <a:rPr lang="en-US" dirty="0"/>
              <a:t>&lt;2&gt; saving as a draft will display a message with the deadline date to submit online forms.  After August 31, 2024 consolidated reports will be moved to closed status.</a:t>
            </a:r>
          </a:p>
        </p:txBody>
      </p:sp>
      <p:sp>
        <p:nvSpPr>
          <p:cNvPr id="4" name="Slide Number Placeholder 3">
            <a:extLst>
              <a:ext uri="{FF2B5EF4-FFF2-40B4-BE49-F238E27FC236}">
                <a16:creationId xmlns:a16="http://schemas.microsoft.com/office/drawing/2014/main" id="{AEA52193-D36C-0459-1FD7-2E7223A1B250}"/>
              </a:ext>
            </a:extLst>
          </p:cNvPr>
          <p:cNvSpPr>
            <a:spLocks noGrp="1"/>
          </p:cNvSpPr>
          <p:nvPr>
            <p:ph type="sldNum" sz="quarter" idx="5"/>
          </p:nvPr>
        </p:nvSpPr>
        <p:spPr/>
        <p:txBody>
          <a:bodyPr/>
          <a:lstStyle/>
          <a:p>
            <a:fld id="{A3928372-687C-2D47-B721-3F134B506727}" type="slidenum">
              <a:rPr lang="en-US" smtClean="0"/>
              <a:pPr/>
              <a:t>9</a:t>
            </a:fld>
            <a:endParaRPr lang="en-US" dirty="0"/>
          </a:p>
        </p:txBody>
      </p:sp>
    </p:spTree>
    <p:extLst>
      <p:ext uri="{BB962C8B-B14F-4D97-AF65-F5344CB8AC3E}">
        <p14:creationId xmlns:p14="http://schemas.microsoft.com/office/powerpoint/2010/main" val="1026123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83" r:id="rId1"/>
    <p:sldLayoutId id="2147483782" r:id="rId2"/>
    <p:sldLayoutId id="2147483781" r:id="rId3"/>
    <p:sldLayoutId id="214748378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6.png"/><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6.xml"/><Relationship Id="rId5" Type="http://schemas.openxmlformats.org/officeDocument/2006/relationships/image" Target="../media/image69.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4.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microsoft.com/office/2018/10/relationships/comments" Target="../comments/modernComment_6E6_46C85DBF.xm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ags" Target="../tags/tag7.xml"/><Relationship Id="rId5" Type="http://schemas.openxmlformats.org/officeDocument/2006/relationships/image" Target="../media/image80.pn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1.png"/><Relationship Id="rId7" Type="http://schemas.openxmlformats.org/officeDocument/2006/relationships/image" Target="../media/image81.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7.xml"/><Relationship Id="rId1" Type="http://schemas.openxmlformats.org/officeDocument/2006/relationships/tags" Target="../tags/tag8.xml"/><Relationship Id="rId6" Type="http://schemas.openxmlformats.org/officeDocument/2006/relationships/image" Target="../media/image49.png"/><Relationship Id="rId5" Type="http://schemas.openxmlformats.org/officeDocument/2006/relationships/image" Target="../media/image87.png"/><Relationship Id="rId4" Type="http://schemas.openxmlformats.org/officeDocument/2006/relationships/image" Target="../media/image86.png"/></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0.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7.xml"/><Relationship Id="rId1" Type="http://schemas.openxmlformats.org/officeDocument/2006/relationships/tags" Target="../tags/tag9.xml"/><Relationship Id="rId5" Type="http://schemas.openxmlformats.org/officeDocument/2006/relationships/image" Target="../media/image96.png"/><Relationship Id="rId4" Type="http://schemas.openxmlformats.org/officeDocument/2006/relationships/image" Target="../media/image95.png"/></Relationships>
</file>

<file path=ppt/slides/_rels/slide4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2.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8.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7.xml"/><Relationship Id="rId1" Type="http://schemas.openxmlformats.org/officeDocument/2006/relationships/tags" Target="../tags/tag10.xml"/><Relationship Id="rId5" Type="http://schemas.openxmlformats.org/officeDocument/2006/relationships/image" Target="../media/image102.png"/><Relationship Id="rId4" Type="http://schemas.openxmlformats.org/officeDocument/2006/relationships/image" Target="../media/image10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3.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7.xml"/><Relationship Id="rId1" Type="http://schemas.openxmlformats.org/officeDocument/2006/relationships/tags" Target="../tags/tag11.xml"/><Relationship Id="rId5" Type="http://schemas.openxmlformats.org/officeDocument/2006/relationships/image" Target="../media/image107.png"/><Relationship Id="rId4" Type="http://schemas.openxmlformats.org/officeDocument/2006/relationships/image" Target="../media/image106.png"/></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8.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7.xml"/><Relationship Id="rId1" Type="http://schemas.openxmlformats.org/officeDocument/2006/relationships/tags" Target="../tags/tag12.xml"/><Relationship Id="rId5" Type="http://schemas.openxmlformats.org/officeDocument/2006/relationships/image" Target="../media/image112.png"/><Relationship Id="rId4" Type="http://schemas.openxmlformats.org/officeDocument/2006/relationships/image" Target="../media/image111.png"/></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7.xml"/><Relationship Id="rId1" Type="http://schemas.openxmlformats.org/officeDocument/2006/relationships/tags" Target="../tags/tag13.xml"/><Relationship Id="rId5" Type="http://schemas.openxmlformats.org/officeDocument/2006/relationships/image" Target="../media/image115.png"/><Relationship Id="rId4" Type="http://schemas.openxmlformats.org/officeDocument/2006/relationships/image" Target="../media/image114.png"/></Relationships>
</file>

<file path=ppt/slides/_rels/slide5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9.xml"/><Relationship Id="rId1" Type="http://schemas.openxmlformats.org/officeDocument/2006/relationships/slideLayout" Target="../slideLayouts/slideLayout21.xml"/><Relationship Id="rId4" Type="http://schemas.openxmlformats.org/officeDocument/2006/relationships/image" Target="../media/image1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9.xml"/><Relationship Id="rId1" Type="http://schemas.openxmlformats.org/officeDocument/2006/relationships/tags" Target="../tags/tag14.xml"/><Relationship Id="rId4" Type="http://schemas.openxmlformats.org/officeDocument/2006/relationships/image" Target="../media/image11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767554" y="2968808"/>
            <a:ext cx="7847013" cy="1309934"/>
          </a:xfrm>
        </p:spPr>
        <p:txBody>
          <a:bodyPr/>
          <a:lstStyle/>
          <a:p>
            <a:r>
              <a:rPr lang="en-US" dirty="0"/>
              <a:t>MYLEGION: REPORTS</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944017" y="4030130"/>
            <a:ext cx="8964362" cy="987970"/>
          </a:xfrm>
        </p:spPr>
        <p:txBody>
          <a:bodyPr/>
          <a:lstStyle/>
          <a:p>
            <a:r>
              <a:rPr lang="en-US" dirty="0"/>
              <a:t>LGN and SAL Membership, Revitalization and Consolidated reports.  Create a renewal letter and labels.</a:t>
            </a:r>
          </a:p>
          <a:p>
            <a:endParaRPr lang="en-US" sz="1200" dirty="0"/>
          </a:p>
          <a:p>
            <a:endParaRPr lang="en-US" dirty="0"/>
          </a:p>
          <a:p>
            <a:pPr algn="r"/>
            <a:r>
              <a:rPr lang="en-US" dirty="0"/>
              <a:t>July 2024</a:t>
            </a:r>
          </a:p>
        </p:txBody>
      </p:sp>
      <p:sp>
        <p:nvSpPr>
          <p:cNvPr id="4" name="TextBox 3">
            <a:extLst>
              <a:ext uri="{FF2B5EF4-FFF2-40B4-BE49-F238E27FC236}">
                <a16:creationId xmlns:a16="http://schemas.microsoft.com/office/drawing/2014/main" id="{973A485C-8C98-B657-4893-D62A0C41B92D}"/>
              </a:ext>
            </a:extLst>
          </p:cNvPr>
          <p:cNvSpPr txBox="1"/>
          <p:nvPr/>
        </p:nvSpPr>
        <p:spPr>
          <a:xfrm>
            <a:off x="216610" y="8329613"/>
            <a:ext cx="16416337" cy="1077218"/>
          </a:xfrm>
          <a:prstGeom prst="rect">
            <a:avLst/>
          </a:prstGeom>
          <a:noFill/>
        </p:spPr>
        <p:txBody>
          <a:bodyPr wrap="square" rtlCol="0">
            <a:spAutoFit/>
          </a:bodyPr>
          <a:lstStyle/>
          <a:p>
            <a:pPr algn="l"/>
            <a:r>
              <a:rPr lang="en-US" sz="3200" dirty="0"/>
              <a:t>MyLegion reports are for post, squadron, district and county groups only.  </a:t>
            </a:r>
          </a:p>
          <a:p>
            <a:pPr algn="l"/>
            <a:r>
              <a:rPr lang="en-US" sz="3200" dirty="0"/>
              <a:t>For department and detachment reports, contact your department adjutant.</a:t>
            </a:r>
          </a:p>
        </p:txBody>
      </p:sp>
    </p:spTree>
    <p:extLst>
      <p:ext uri="{BB962C8B-B14F-4D97-AF65-F5344CB8AC3E}">
        <p14:creationId xmlns:p14="http://schemas.microsoft.com/office/powerpoint/2010/main" val="4262735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AD946-351C-9CBE-B8CC-013A7BA1D8C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4153899-BE24-00F0-773B-3205627B035F}"/>
              </a:ext>
            </a:extLst>
          </p:cNvPr>
          <p:cNvPicPr>
            <a:picLocks noChangeAspect="1"/>
          </p:cNvPicPr>
          <p:nvPr/>
        </p:nvPicPr>
        <p:blipFill>
          <a:blip r:embed="rId4"/>
          <a:stretch>
            <a:fillRect/>
          </a:stretch>
        </p:blipFill>
        <p:spPr>
          <a:xfrm>
            <a:off x="1981450" y="0"/>
            <a:ext cx="12366317" cy="9249189"/>
          </a:xfrm>
          <a:prstGeom prst="rect">
            <a:avLst/>
          </a:prstGeom>
        </p:spPr>
      </p:pic>
      <p:pic>
        <p:nvPicPr>
          <p:cNvPr id="6" name="Picture 5">
            <a:extLst>
              <a:ext uri="{FF2B5EF4-FFF2-40B4-BE49-F238E27FC236}">
                <a16:creationId xmlns:a16="http://schemas.microsoft.com/office/drawing/2014/main" id="{7F87DF26-39EB-48A0-5E82-078E5B75AC81}"/>
              </a:ext>
            </a:extLst>
          </p:cNvPr>
          <p:cNvPicPr>
            <a:picLocks noChangeAspect="1"/>
          </p:cNvPicPr>
          <p:nvPr/>
        </p:nvPicPr>
        <p:blipFill>
          <a:blip r:embed="rId5"/>
          <a:stretch>
            <a:fillRect/>
          </a:stretch>
        </p:blipFill>
        <p:spPr>
          <a:xfrm>
            <a:off x="6716388" y="2530281"/>
            <a:ext cx="3907486" cy="6835286"/>
          </a:xfrm>
          <a:prstGeom prst="rect">
            <a:avLst/>
          </a:prstGeom>
        </p:spPr>
      </p:pic>
      <p:sp>
        <p:nvSpPr>
          <p:cNvPr id="10" name="Rectangle 9">
            <a:extLst>
              <a:ext uri="{FF2B5EF4-FFF2-40B4-BE49-F238E27FC236}">
                <a16:creationId xmlns:a16="http://schemas.microsoft.com/office/drawing/2014/main" id="{5CE71443-7F45-F1D0-3898-4278FC5492C8}"/>
              </a:ext>
            </a:extLst>
          </p:cNvPr>
          <p:cNvSpPr/>
          <p:nvPr/>
        </p:nvSpPr>
        <p:spPr>
          <a:xfrm>
            <a:off x="8603632" y="8306974"/>
            <a:ext cx="1039134" cy="997527"/>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E3E463C-6B31-2AE3-5750-C404840B652D}"/>
              </a:ext>
            </a:extLst>
          </p:cNvPr>
          <p:cNvPicPr>
            <a:picLocks noChangeAspect="1"/>
          </p:cNvPicPr>
          <p:nvPr/>
        </p:nvPicPr>
        <p:blipFill>
          <a:blip r:embed="rId6"/>
          <a:stretch>
            <a:fillRect/>
          </a:stretch>
        </p:blipFill>
        <p:spPr>
          <a:xfrm>
            <a:off x="11045006" y="3868583"/>
            <a:ext cx="5557778" cy="3296988"/>
          </a:xfrm>
          <a:prstGeom prst="rect">
            <a:avLst/>
          </a:prstGeom>
          <a:ln w="76200">
            <a:solidFill>
              <a:srgbClr val="FFC000"/>
            </a:solidFill>
          </a:ln>
        </p:spPr>
      </p:pic>
      <p:pic>
        <p:nvPicPr>
          <p:cNvPr id="9" name="Picture 8">
            <a:extLst>
              <a:ext uri="{FF2B5EF4-FFF2-40B4-BE49-F238E27FC236}">
                <a16:creationId xmlns:a16="http://schemas.microsoft.com/office/drawing/2014/main" id="{79916632-4981-4435-9BAC-A9957C5EB01B}"/>
              </a:ext>
            </a:extLst>
          </p:cNvPr>
          <p:cNvPicPr>
            <a:picLocks noChangeAspect="1"/>
          </p:cNvPicPr>
          <p:nvPr/>
        </p:nvPicPr>
        <p:blipFill>
          <a:blip r:embed="rId7"/>
          <a:stretch>
            <a:fillRect/>
          </a:stretch>
        </p:blipFill>
        <p:spPr>
          <a:xfrm>
            <a:off x="6716388" y="7913558"/>
            <a:ext cx="6502400" cy="1584960"/>
          </a:xfrm>
          <a:prstGeom prst="rect">
            <a:avLst/>
          </a:prstGeom>
          <a:ln w="76200">
            <a:solidFill>
              <a:srgbClr val="FFC000"/>
            </a:solidFill>
          </a:ln>
        </p:spPr>
      </p:pic>
    </p:spTree>
    <p:custDataLst>
      <p:tags r:id="rId1"/>
    </p:custDataLst>
    <p:extLst>
      <p:ext uri="{BB962C8B-B14F-4D97-AF65-F5344CB8AC3E}">
        <p14:creationId xmlns:p14="http://schemas.microsoft.com/office/powerpoint/2010/main" val="194829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par>
                                <p:cTn id="13" presetID="2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fontScale="92500"/>
          </a:bodyPr>
          <a:lstStyle/>
          <a:p>
            <a:r>
              <a:rPr lang="en-US" dirty="0"/>
              <a:t>CONSOLIDATED REPORT</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144525" y="1412813"/>
            <a:ext cx="16601546" cy="8179422"/>
          </a:xfrm>
        </p:spPr>
        <p:txBody>
          <a:bodyPr>
            <a:normAutofit/>
          </a:bodyPr>
          <a:lstStyle/>
          <a:p>
            <a:r>
              <a:rPr lang="en-US" dirty="0"/>
              <a:t>Open Reports:  View status = form submitted.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Do not send paper report if submitted online.  Dept. receives copy of reports.</a:t>
            </a:r>
          </a:p>
        </p:txBody>
      </p:sp>
      <p:grpSp>
        <p:nvGrpSpPr>
          <p:cNvPr id="6" name="Group 5">
            <a:extLst>
              <a:ext uri="{FF2B5EF4-FFF2-40B4-BE49-F238E27FC236}">
                <a16:creationId xmlns:a16="http://schemas.microsoft.com/office/drawing/2014/main" id="{6154F423-AC55-E405-2AA6-F27A47A440C4}"/>
              </a:ext>
            </a:extLst>
          </p:cNvPr>
          <p:cNvGrpSpPr/>
          <p:nvPr/>
        </p:nvGrpSpPr>
        <p:grpSpPr>
          <a:xfrm>
            <a:off x="1279034" y="2319619"/>
            <a:ext cx="14565023" cy="5111959"/>
            <a:chOff x="5869906" y="411429"/>
            <a:chExt cx="11172219" cy="3917841"/>
          </a:xfrm>
        </p:grpSpPr>
        <p:pic>
          <p:nvPicPr>
            <p:cNvPr id="4" name="Picture 3">
              <a:extLst>
                <a:ext uri="{FF2B5EF4-FFF2-40B4-BE49-F238E27FC236}">
                  <a16:creationId xmlns:a16="http://schemas.microsoft.com/office/drawing/2014/main" id="{7D7523E3-97EA-6E92-D397-5230A29BE9B8}"/>
                </a:ext>
              </a:extLst>
            </p:cNvPr>
            <p:cNvPicPr>
              <a:picLocks noChangeAspect="1"/>
            </p:cNvPicPr>
            <p:nvPr/>
          </p:nvPicPr>
          <p:blipFill>
            <a:blip r:embed="rId3"/>
            <a:stretch>
              <a:fillRect/>
            </a:stretch>
          </p:blipFill>
          <p:spPr>
            <a:xfrm>
              <a:off x="5869906" y="411429"/>
              <a:ext cx="11172219" cy="3917841"/>
            </a:xfrm>
            <a:prstGeom prst="rect">
              <a:avLst/>
            </a:prstGeom>
            <a:ln w="76200">
              <a:solidFill>
                <a:srgbClr val="FFC000"/>
              </a:solidFill>
            </a:ln>
          </p:spPr>
        </p:pic>
        <p:sp>
          <p:nvSpPr>
            <p:cNvPr id="5" name="TextBox 4">
              <a:extLst>
                <a:ext uri="{FF2B5EF4-FFF2-40B4-BE49-F238E27FC236}">
                  <a16:creationId xmlns:a16="http://schemas.microsoft.com/office/drawing/2014/main" id="{879A1A46-9E1D-4E3B-1C8F-79FEE7C80CAA}"/>
                </a:ext>
              </a:extLst>
            </p:cNvPr>
            <p:cNvSpPr txBox="1"/>
            <p:nvPr/>
          </p:nvSpPr>
          <p:spPr>
            <a:xfrm>
              <a:off x="13769226" y="3338202"/>
              <a:ext cx="2875308" cy="200500"/>
            </a:xfrm>
            <a:prstGeom prst="rect">
              <a:avLst/>
            </a:prstGeom>
            <a:solidFill>
              <a:schemeClr val="bg1">
                <a:lumMod val="95000"/>
              </a:schemeClr>
            </a:solidFill>
          </p:spPr>
          <p:txBody>
            <a:bodyPr wrap="square" rtlCol="0">
              <a:spAutoFit/>
            </a:bodyPr>
            <a:lstStyle/>
            <a:p>
              <a:pPr algn="l"/>
              <a:r>
                <a:rPr lang="en-US" sz="1100" dirty="0">
                  <a:solidFill>
                    <a:schemeClr val="bg2">
                      <a:lumMod val="25000"/>
                    </a:schemeClr>
                  </a:solidFill>
                </a:rPr>
                <a:t>7/19/2024    Submitted                          </a:t>
              </a:r>
              <a:r>
                <a:rPr lang="en-US" sz="1100" dirty="0">
                  <a:solidFill>
                    <a:srgbClr val="0070C0"/>
                  </a:solidFill>
                </a:rPr>
                <a:t>View</a:t>
              </a:r>
            </a:p>
          </p:txBody>
        </p:sp>
      </p:grpSp>
      <p:sp>
        <p:nvSpPr>
          <p:cNvPr id="7" name="TextBox 6">
            <a:extLst>
              <a:ext uri="{FF2B5EF4-FFF2-40B4-BE49-F238E27FC236}">
                <a16:creationId xmlns:a16="http://schemas.microsoft.com/office/drawing/2014/main" id="{BE222979-7C74-9488-06FB-9925B30FA82E}"/>
              </a:ext>
            </a:extLst>
          </p:cNvPr>
          <p:cNvSpPr txBox="1"/>
          <p:nvPr/>
        </p:nvSpPr>
        <p:spPr>
          <a:xfrm>
            <a:off x="10994133" y="6138443"/>
            <a:ext cx="4331592" cy="738664"/>
          </a:xfrm>
          <a:prstGeom prst="rect">
            <a:avLst/>
          </a:prstGeom>
          <a:solidFill>
            <a:schemeClr val="bg1">
              <a:lumMod val="95000"/>
            </a:schemeClr>
          </a:solidFill>
          <a:ln w="57150">
            <a:solidFill>
              <a:schemeClr val="accent1"/>
            </a:solidFill>
          </a:ln>
        </p:spPr>
        <p:txBody>
          <a:bodyPr wrap="square" rtlCol="0">
            <a:spAutoFit/>
          </a:bodyPr>
          <a:lstStyle/>
          <a:p>
            <a:pPr algn="l"/>
            <a:endParaRPr lang="en-US" sz="1400" dirty="0">
              <a:solidFill>
                <a:schemeClr val="bg2">
                  <a:lumMod val="25000"/>
                </a:schemeClr>
              </a:solidFill>
            </a:endParaRPr>
          </a:p>
          <a:p>
            <a:pPr algn="l"/>
            <a:r>
              <a:rPr lang="en-US" sz="1400" dirty="0">
                <a:solidFill>
                  <a:schemeClr val="bg2">
                    <a:lumMod val="25000"/>
                  </a:schemeClr>
                </a:solidFill>
              </a:rPr>
              <a:t>7/19/2024    Submitted                          </a:t>
            </a:r>
            <a:r>
              <a:rPr lang="en-US" sz="1400" dirty="0">
                <a:solidFill>
                  <a:srgbClr val="0070C0"/>
                </a:solidFill>
              </a:rPr>
              <a:t>View</a:t>
            </a:r>
          </a:p>
          <a:p>
            <a:pPr algn="l"/>
            <a:endParaRPr lang="en-US" sz="1400" dirty="0">
              <a:solidFill>
                <a:srgbClr val="0070C0"/>
              </a:solidFill>
            </a:endParaRPr>
          </a:p>
        </p:txBody>
      </p:sp>
    </p:spTree>
    <p:extLst>
      <p:ext uri="{BB962C8B-B14F-4D97-AF65-F5344CB8AC3E}">
        <p14:creationId xmlns:p14="http://schemas.microsoft.com/office/powerpoint/2010/main" val="11174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Effect transition="in" filter="fade">
                                      <p:cBhvr>
                                        <p:cTn id="9"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fontScale="92500"/>
          </a:bodyPr>
          <a:lstStyle/>
          <a:p>
            <a:r>
              <a:rPr lang="en-US" dirty="0"/>
              <a:t>CONSOLIDATED REPORT</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144525" y="1574179"/>
            <a:ext cx="10569195" cy="4560614"/>
          </a:xfrm>
        </p:spPr>
        <p:txBody>
          <a:bodyPr>
            <a:normAutofit/>
          </a:bodyPr>
          <a:lstStyle/>
          <a:p>
            <a:r>
              <a:rPr lang="en-US" dirty="0"/>
              <a:t>Closed: Previous Years, View Only</a:t>
            </a:r>
          </a:p>
        </p:txBody>
      </p:sp>
      <p:pic>
        <p:nvPicPr>
          <p:cNvPr id="9" name="Picture 8">
            <a:extLst>
              <a:ext uri="{FF2B5EF4-FFF2-40B4-BE49-F238E27FC236}">
                <a16:creationId xmlns:a16="http://schemas.microsoft.com/office/drawing/2014/main" id="{A7BA55B4-2D9D-BC22-EF9F-149D02EDB2B8}"/>
              </a:ext>
            </a:extLst>
          </p:cNvPr>
          <p:cNvPicPr>
            <a:picLocks noChangeAspect="1"/>
          </p:cNvPicPr>
          <p:nvPr/>
        </p:nvPicPr>
        <p:blipFill>
          <a:blip r:embed="rId3"/>
          <a:stretch>
            <a:fillRect/>
          </a:stretch>
        </p:blipFill>
        <p:spPr>
          <a:xfrm>
            <a:off x="228587" y="2406492"/>
            <a:ext cx="16883087" cy="3728301"/>
          </a:xfrm>
          <a:prstGeom prst="rect">
            <a:avLst/>
          </a:prstGeom>
          <a:ln w="76200">
            <a:solidFill>
              <a:srgbClr val="FFC000"/>
            </a:solidFill>
          </a:ln>
        </p:spPr>
      </p:pic>
    </p:spTree>
    <p:extLst>
      <p:ext uri="{BB962C8B-B14F-4D97-AF65-F5344CB8AC3E}">
        <p14:creationId xmlns:p14="http://schemas.microsoft.com/office/powerpoint/2010/main" val="337977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GROUP PROFILE</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151739" y="1557612"/>
            <a:ext cx="5447099" cy="5090838"/>
          </a:xfrm>
        </p:spPr>
        <p:txBody>
          <a:bodyPr>
            <a:normAutofit/>
          </a:bodyPr>
          <a:lstStyle/>
          <a:p>
            <a:r>
              <a:rPr lang="en-US" dirty="0"/>
              <a:t>Click “Group Profile” to return to MyGroups home page.</a:t>
            </a:r>
          </a:p>
        </p:txBody>
      </p:sp>
      <p:pic>
        <p:nvPicPr>
          <p:cNvPr id="6" name="Picture 5">
            <a:extLst>
              <a:ext uri="{FF2B5EF4-FFF2-40B4-BE49-F238E27FC236}">
                <a16:creationId xmlns:a16="http://schemas.microsoft.com/office/drawing/2014/main" id="{A4B6CF3B-65FD-F5AE-F1F5-394AC5825146}"/>
              </a:ext>
            </a:extLst>
          </p:cNvPr>
          <p:cNvPicPr>
            <a:picLocks noChangeAspect="1"/>
          </p:cNvPicPr>
          <p:nvPr/>
        </p:nvPicPr>
        <p:blipFill>
          <a:blip r:embed="rId3"/>
          <a:stretch>
            <a:fillRect/>
          </a:stretch>
        </p:blipFill>
        <p:spPr>
          <a:xfrm>
            <a:off x="6559002" y="1877371"/>
            <a:ext cx="13257187" cy="4790129"/>
          </a:xfrm>
          <a:prstGeom prst="rect">
            <a:avLst/>
          </a:prstGeom>
        </p:spPr>
      </p:pic>
      <p:sp>
        <p:nvSpPr>
          <p:cNvPr id="7" name="Oval 6">
            <a:extLst>
              <a:ext uri="{FF2B5EF4-FFF2-40B4-BE49-F238E27FC236}">
                <a16:creationId xmlns:a16="http://schemas.microsoft.com/office/drawing/2014/main" id="{3BA061D8-C824-68B2-A350-1AE5D4724BE9}"/>
              </a:ext>
            </a:extLst>
          </p:cNvPr>
          <p:cNvSpPr/>
          <p:nvPr/>
        </p:nvSpPr>
        <p:spPr>
          <a:xfrm>
            <a:off x="6998368" y="2220829"/>
            <a:ext cx="1395664" cy="545432"/>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8BD0D98-7351-CC00-E842-995107256F4B}"/>
              </a:ext>
            </a:extLst>
          </p:cNvPr>
          <p:cNvPicPr>
            <a:picLocks noChangeAspect="1"/>
          </p:cNvPicPr>
          <p:nvPr/>
        </p:nvPicPr>
        <p:blipFill>
          <a:blip r:embed="rId4"/>
          <a:stretch>
            <a:fillRect/>
          </a:stretch>
        </p:blipFill>
        <p:spPr>
          <a:xfrm>
            <a:off x="6559003" y="179466"/>
            <a:ext cx="10483793" cy="1603299"/>
          </a:xfrm>
          <a:prstGeom prst="rect">
            <a:avLst/>
          </a:prstGeom>
        </p:spPr>
      </p:pic>
    </p:spTree>
    <p:extLst>
      <p:ext uri="{BB962C8B-B14F-4D97-AF65-F5344CB8AC3E}">
        <p14:creationId xmlns:p14="http://schemas.microsoft.com/office/powerpoint/2010/main" val="342835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REPORTS / LABELS</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342239" y="1532582"/>
            <a:ext cx="5447099" cy="5090838"/>
          </a:xfrm>
        </p:spPr>
        <p:txBody>
          <a:bodyPr>
            <a:normAutofit/>
          </a:bodyPr>
          <a:lstStyle/>
          <a:p>
            <a:r>
              <a:rPr lang="en-US" dirty="0"/>
              <a:t>Membership Rosters</a:t>
            </a:r>
          </a:p>
          <a:p>
            <a:r>
              <a:rPr lang="en-US" dirty="0"/>
              <a:t>Mailing Labels</a:t>
            </a:r>
          </a:p>
          <a:p>
            <a:r>
              <a:rPr lang="en-US" dirty="0"/>
              <a:t>HQ Member Lists</a:t>
            </a:r>
          </a:p>
          <a:p>
            <a:r>
              <a:rPr lang="en-US" dirty="0"/>
              <a:t>Renewal Letters/Labels</a:t>
            </a:r>
          </a:p>
        </p:txBody>
      </p:sp>
      <p:grpSp>
        <p:nvGrpSpPr>
          <p:cNvPr id="5" name="Group 4">
            <a:extLst>
              <a:ext uri="{FF2B5EF4-FFF2-40B4-BE49-F238E27FC236}">
                <a16:creationId xmlns:a16="http://schemas.microsoft.com/office/drawing/2014/main" id="{6437BD5E-5379-F238-3F71-CC60ADF41674}"/>
              </a:ext>
            </a:extLst>
          </p:cNvPr>
          <p:cNvGrpSpPr/>
          <p:nvPr/>
        </p:nvGrpSpPr>
        <p:grpSpPr>
          <a:xfrm>
            <a:off x="5062835" y="394252"/>
            <a:ext cx="12790896" cy="10702014"/>
            <a:chOff x="5100935" y="221500"/>
            <a:chExt cx="12790896" cy="10702014"/>
          </a:xfrm>
        </p:grpSpPr>
        <p:pic>
          <p:nvPicPr>
            <p:cNvPr id="9" name="Picture 8">
              <a:extLst>
                <a:ext uri="{FF2B5EF4-FFF2-40B4-BE49-F238E27FC236}">
                  <a16:creationId xmlns:a16="http://schemas.microsoft.com/office/drawing/2014/main" id="{414A33A5-E61D-CBB2-24CC-B2E3331371CB}"/>
                </a:ext>
              </a:extLst>
            </p:cNvPr>
            <p:cNvPicPr>
              <a:picLocks noChangeAspect="1"/>
            </p:cNvPicPr>
            <p:nvPr/>
          </p:nvPicPr>
          <p:blipFill>
            <a:blip r:embed="rId3"/>
            <a:stretch>
              <a:fillRect/>
            </a:stretch>
          </p:blipFill>
          <p:spPr>
            <a:xfrm>
              <a:off x="5100935" y="2016156"/>
              <a:ext cx="2559814" cy="7473972"/>
            </a:xfrm>
            <a:prstGeom prst="rect">
              <a:avLst/>
            </a:prstGeom>
          </p:spPr>
        </p:pic>
        <p:pic>
          <p:nvPicPr>
            <p:cNvPr id="10" name="Picture 9">
              <a:extLst>
                <a:ext uri="{FF2B5EF4-FFF2-40B4-BE49-F238E27FC236}">
                  <a16:creationId xmlns:a16="http://schemas.microsoft.com/office/drawing/2014/main" id="{CCBDF80D-D71C-3813-8507-DAB8A94E22CA}"/>
                </a:ext>
              </a:extLst>
            </p:cNvPr>
            <p:cNvPicPr>
              <a:picLocks noChangeAspect="1"/>
            </p:cNvPicPr>
            <p:nvPr/>
          </p:nvPicPr>
          <p:blipFill>
            <a:blip r:embed="rId4"/>
            <a:stretch>
              <a:fillRect/>
            </a:stretch>
          </p:blipFill>
          <p:spPr>
            <a:xfrm>
              <a:off x="7907816" y="3905249"/>
              <a:ext cx="9984015" cy="7018265"/>
            </a:xfrm>
            <a:prstGeom prst="rect">
              <a:avLst/>
            </a:prstGeom>
          </p:spPr>
        </p:pic>
        <p:pic>
          <p:nvPicPr>
            <p:cNvPr id="11" name="Picture 10">
              <a:extLst>
                <a:ext uri="{FF2B5EF4-FFF2-40B4-BE49-F238E27FC236}">
                  <a16:creationId xmlns:a16="http://schemas.microsoft.com/office/drawing/2014/main" id="{1B0B4035-68F7-8D50-0920-DEA80A209F02}"/>
                </a:ext>
              </a:extLst>
            </p:cNvPr>
            <p:cNvPicPr>
              <a:picLocks noChangeAspect="1"/>
            </p:cNvPicPr>
            <p:nvPr/>
          </p:nvPicPr>
          <p:blipFill>
            <a:blip r:embed="rId5"/>
            <a:stretch>
              <a:fillRect/>
            </a:stretch>
          </p:blipFill>
          <p:spPr>
            <a:xfrm>
              <a:off x="6380842" y="221500"/>
              <a:ext cx="10478408" cy="1699407"/>
            </a:xfrm>
            <a:prstGeom prst="rect">
              <a:avLst/>
            </a:prstGeom>
          </p:spPr>
        </p:pic>
        <p:pic>
          <p:nvPicPr>
            <p:cNvPr id="12" name="Picture 11">
              <a:extLst>
                <a:ext uri="{FF2B5EF4-FFF2-40B4-BE49-F238E27FC236}">
                  <a16:creationId xmlns:a16="http://schemas.microsoft.com/office/drawing/2014/main" id="{89A2A639-899A-37F2-9663-877C5B93B5A8}"/>
                </a:ext>
              </a:extLst>
            </p:cNvPr>
            <p:cNvPicPr>
              <a:picLocks noChangeAspect="1"/>
            </p:cNvPicPr>
            <p:nvPr/>
          </p:nvPicPr>
          <p:blipFill>
            <a:blip r:embed="rId6"/>
            <a:stretch>
              <a:fillRect/>
            </a:stretch>
          </p:blipFill>
          <p:spPr>
            <a:xfrm>
              <a:off x="7736366" y="2016156"/>
              <a:ext cx="9912550" cy="1889093"/>
            </a:xfrm>
            <a:prstGeom prst="rect">
              <a:avLst/>
            </a:prstGeom>
          </p:spPr>
        </p:pic>
      </p:grpSp>
      <p:sp>
        <p:nvSpPr>
          <p:cNvPr id="13" name="Rectangle 12">
            <a:extLst>
              <a:ext uri="{FF2B5EF4-FFF2-40B4-BE49-F238E27FC236}">
                <a16:creationId xmlns:a16="http://schemas.microsoft.com/office/drawing/2014/main" id="{5935A2B4-A655-8CF3-1F28-559F6D6CC798}"/>
              </a:ext>
            </a:extLst>
          </p:cNvPr>
          <p:cNvSpPr/>
          <p:nvPr/>
        </p:nvSpPr>
        <p:spPr>
          <a:xfrm>
            <a:off x="5153697" y="5585046"/>
            <a:ext cx="2512112" cy="393197"/>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261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481013" y="394251"/>
            <a:ext cx="4789256" cy="645811"/>
          </a:xfrm>
        </p:spPr>
        <p:txBody>
          <a:bodyPr>
            <a:normAutofit fontScale="85000" lnSpcReduction="10000"/>
          </a:bodyPr>
          <a:lstStyle/>
          <a:p>
            <a:r>
              <a:rPr lang="en-US" dirty="0"/>
              <a:t>POST / SQDN CURRENT ROSTER</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342239" y="1532582"/>
            <a:ext cx="5447099" cy="5090838"/>
          </a:xfrm>
        </p:spPr>
        <p:txBody>
          <a:bodyPr>
            <a:normAutofit/>
          </a:bodyPr>
          <a:lstStyle/>
          <a:p>
            <a:r>
              <a:rPr lang="en-US" dirty="0"/>
              <a:t>Current Members</a:t>
            </a:r>
          </a:p>
          <a:p>
            <a:r>
              <a:rPr lang="en-US" dirty="0"/>
              <a:t>Active, Deceased, Expired</a:t>
            </a:r>
          </a:p>
          <a:p>
            <a:r>
              <a:rPr lang="en-US" dirty="0"/>
              <a:t>Members transferred out are not included Current Roster.</a:t>
            </a:r>
          </a:p>
          <a:p>
            <a:endParaRPr lang="en-US" dirty="0"/>
          </a:p>
          <a:p>
            <a:endParaRPr lang="en-US" dirty="0"/>
          </a:p>
        </p:txBody>
      </p:sp>
      <p:pic>
        <p:nvPicPr>
          <p:cNvPr id="9" name="Picture 8">
            <a:extLst>
              <a:ext uri="{FF2B5EF4-FFF2-40B4-BE49-F238E27FC236}">
                <a16:creationId xmlns:a16="http://schemas.microsoft.com/office/drawing/2014/main" id="{414A33A5-E61D-CBB2-24CC-B2E3331371CB}"/>
              </a:ext>
            </a:extLst>
          </p:cNvPr>
          <p:cNvPicPr>
            <a:picLocks noChangeAspect="1"/>
          </p:cNvPicPr>
          <p:nvPr/>
        </p:nvPicPr>
        <p:blipFill>
          <a:blip r:embed="rId3"/>
          <a:stretch>
            <a:fillRect/>
          </a:stretch>
        </p:blipFill>
        <p:spPr>
          <a:xfrm>
            <a:off x="5789338" y="1139814"/>
            <a:ext cx="2559814" cy="7473972"/>
          </a:xfrm>
          <a:prstGeom prst="rect">
            <a:avLst/>
          </a:prstGeom>
        </p:spPr>
      </p:pic>
      <p:grpSp>
        <p:nvGrpSpPr>
          <p:cNvPr id="8" name="Group 7">
            <a:extLst>
              <a:ext uri="{FF2B5EF4-FFF2-40B4-BE49-F238E27FC236}">
                <a16:creationId xmlns:a16="http://schemas.microsoft.com/office/drawing/2014/main" id="{06CC059E-240E-DB69-D362-86F7BBA17C7F}"/>
              </a:ext>
            </a:extLst>
          </p:cNvPr>
          <p:cNvGrpSpPr/>
          <p:nvPr/>
        </p:nvGrpSpPr>
        <p:grpSpPr>
          <a:xfrm>
            <a:off x="8349152" y="259932"/>
            <a:ext cx="8779001" cy="9285206"/>
            <a:chOff x="8349152" y="259932"/>
            <a:chExt cx="8779001" cy="9285206"/>
          </a:xfrm>
        </p:grpSpPr>
        <p:pic>
          <p:nvPicPr>
            <p:cNvPr id="7" name="Picture 6">
              <a:extLst>
                <a:ext uri="{FF2B5EF4-FFF2-40B4-BE49-F238E27FC236}">
                  <a16:creationId xmlns:a16="http://schemas.microsoft.com/office/drawing/2014/main" id="{6D086A9B-3801-0C04-E3D3-504B83F6F982}"/>
                </a:ext>
              </a:extLst>
            </p:cNvPr>
            <p:cNvPicPr>
              <a:picLocks noChangeAspect="1"/>
            </p:cNvPicPr>
            <p:nvPr/>
          </p:nvPicPr>
          <p:blipFill>
            <a:blip r:embed="rId4"/>
            <a:stretch>
              <a:fillRect/>
            </a:stretch>
          </p:blipFill>
          <p:spPr>
            <a:xfrm>
              <a:off x="8349152" y="259932"/>
              <a:ext cx="8779001" cy="1272650"/>
            </a:xfrm>
            <a:prstGeom prst="rect">
              <a:avLst/>
            </a:prstGeom>
          </p:spPr>
        </p:pic>
        <p:pic>
          <p:nvPicPr>
            <p:cNvPr id="4" name="Picture 3">
              <a:extLst>
                <a:ext uri="{FF2B5EF4-FFF2-40B4-BE49-F238E27FC236}">
                  <a16:creationId xmlns:a16="http://schemas.microsoft.com/office/drawing/2014/main" id="{B8BD06D3-9AEE-028B-8941-20E7AA4A6A0B}"/>
                </a:ext>
              </a:extLst>
            </p:cNvPr>
            <p:cNvPicPr>
              <a:picLocks noChangeAspect="1"/>
            </p:cNvPicPr>
            <p:nvPr/>
          </p:nvPicPr>
          <p:blipFill>
            <a:blip r:embed="rId5"/>
            <a:stretch>
              <a:fillRect/>
            </a:stretch>
          </p:blipFill>
          <p:spPr>
            <a:xfrm>
              <a:off x="8448902" y="1040063"/>
              <a:ext cx="7977044" cy="8505075"/>
            </a:xfrm>
            <a:prstGeom prst="rect">
              <a:avLst/>
            </a:prstGeom>
          </p:spPr>
        </p:pic>
      </p:grpSp>
      <p:sp>
        <p:nvSpPr>
          <p:cNvPr id="5" name="Star: 5 Points 4">
            <a:extLst>
              <a:ext uri="{FF2B5EF4-FFF2-40B4-BE49-F238E27FC236}">
                <a16:creationId xmlns:a16="http://schemas.microsoft.com/office/drawing/2014/main" id="{9DE4FE87-496A-26DD-CF71-43FEF58338F8}"/>
              </a:ext>
            </a:extLst>
          </p:cNvPr>
          <p:cNvSpPr/>
          <p:nvPr/>
        </p:nvSpPr>
        <p:spPr>
          <a:xfrm>
            <a:off x="5712897" y="4495800"/>
            <a:ext cx="352382" cy="381000"/>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8D4DA4-9D73-5DA4-1FF8-3C05376E342F}"/>
              </a:ext>
            </a:extLst>
          </p:cNvPr>
          <p:cNvPicPr>
            <a:picLocks noChangeAspect="1"/>
          </p:cNvPicPr>
          <p:nvPr/>
        </p:nvPicPr>
        <p:blipFill>
          <a:blip r:embed="rId6"/>
          <a:stretch>
            <a:fillRect/>
          </a:stretch>
        </p:blipFill>
        <p:spPr>
          <a:xfrm>
            <a:off x="8670131" y="2016917"/>
            <a:ext cx="7380526" cy="7476751"/>
          </a:xfrm>
          <a:prstGeom prst="rect">
            <a:avLst/>
          </a:prstGeom>
        </p:spPr>
      </p:pic>
      <p:pic>
        <p:nvPicPr>
          <p:cNvPr id="15" name="Picture 14">
            <a:extLst>
              <a:ext uri="{FF2B5EF4-FFF2-40B4-BE49-F238E27FC236}">
                <a16:creationId xmlns:a16="http://schemas.microsoft.com/office/drawing/2014/main" id="{4372A650-ED90-F428-FFC4-832E73CDD0D3}"/>
              </a:ext>
            </a:extLst>
          </p:cNvPr>
          <p:cNvPicPr>
            <a:picLocks noChangeAspect="1"/>
          </p:cNvPicPr>
          <p:nvPr/>
        </p:nvPicPr>
        <p:blipFill>
          <a:blip r:embed="rId7"/>
          <a:stretch>
            <a:fillRect/>
          </a:stretch>
        </p:blipFill>
        <p:spPr>
          <a:xfrm>
            <a:off x="8862578" y="2623915"/>
            <a:ext cx="4933673" cy="530330"/>
          </a:xfrm>
          <a:prstGeom prst="rect">
            <a:avLst/>
          </a:prstGeom>
          <a:ln w="76200">
            <a:solidFill>
              <a:schemeClr val="accent1"/>
            </a:solidFill>
          </a:ln>
        </p:spPr>
      </p:pic>
    </p:spTree>
    <p:extLst>
      <p:ext uri="{BB962C8B-B14F-4D97-AF65-F5344CB8AC3E}">
        <p14:creationId xmlns:p14="http://schemas.microsoft.com/office/powerpoint/2010/main" val="363392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500" fill="hold"/>
                                        <p:tgtEl>
                                          <p:spTgt spid="15"/>
                                        </p:tgtEl>
                                        <p:attrNameLst>
                                          <p:attrName>ppt_w</p:attrName>
                                        </p:attrNameLst>
                                      </p:cBhvr>
                                      <p:tavLst>
                                        <p:tav tm="0">
                                          <p:val>
                                            <p:fltVal val="0"/>
                                          </p:val>
                                        </p:tav>
                                        <p:tav tm="100000">
                                          <p:val>
                                            <p:strVal val="#ppt_w"/>
                                          </p:val>
                                        </p:tav>
                                      </p:tavLst>
                                    </p:anim>
                                    <p:anim calcmode="lin" valueType="num">
                                      <p:cBhvr>
                                        <p:cTn id="8" dur="1500" fill="hold"/>
                                        <p:tgtEl>
                                          <p:spTgt spid="15"/>
                                        </p:tgtEl>
                                        <p:attrNameLst>
                                          <p:attrName>ppt_h</p:attrName>
                                        </p:attrNameLst>
                                      </p:cBhvr>
                                      <p:tavLst>
                                        <p:tav tm="0">
                                          <p:val>
                                            <p:fltVal val="0"/>
                                          </p:val>
                                        </p:tav>
                                        <p:tav tm="100000">
                                          <p:val>
                                            <p:strVal val="#ppt_h"/>
                                          </p:val>
                                        </p:tav>
                                      </p:tavLst>
                                    </p:anim>
                                    <p:animEffect transition="in" filter="fade">
                                      <p:cBhvr>
                                        <p:cTn id="9"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23F0B-CCC4-C17E-4259-0C0EED28FD2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931AFEB-7A84-B51F-16BF-51D563CC6E97}"/>
              </a:ext>
            </a:extLst>
          </p:cNvPr>
          <p:cNvSpPr>
            <a:spLocks noGrp="1"/>
          </p:cNvSpPr>
          <p:nvPr>
            <p:ph type="body" sz="quarter" idx="10"/>
          </p:nvPr>
        </p:nvSpPr>
        <p:spPr/>
        <p:txBody>
          <a:bodyPr>
            <a:normAutofit lnSpcReduction="10000"/>
          </a:bodyPr>
          <a:lstStyle/>
          <a:p>
            <a:r>
              <a:rPr lang="en-US" dirty="0"/>
              <a:t>CURRENT ROSTER</a:t>
            </a:r>
          </a:p>
        </p:txBody>
      </p:sp>
      <p:pic>
        <p:nvPicPr>
          <p:cNvPr id="3" name="Picture 2">
            <a:extLst>
              <a:ext uri="{FF2B5EF4-FFF2-40B4-BE49-F238E27FC236}">
                <a16:creationId xmlns:a16="http://schemas.microsoft.com/office/drawing/2014/main" id="{12FE5ACB-2C5B-9A98-858A-414B74C2B8F5}"/>
              </a:ext>
            </a:extLst>
          </p:cNvPr>
          <p:cNvPicPr>
            <a:picLocks noChangeAspect="1"/>
          </p:cNvPicPr>
          <p:nvPr/>
        </p:nvPicPr>
        <p:blipFill>
          <a:blip r:embed="rId3"/>
          <a:stretch>
            <a:fillRect/>
          </a:stretch>
        </p:blipFill>
        <p:spPr>
          <a:xfrm>
            <a:off x="5818180" y="394252"/>
            <a:ext cx="14087583" cy="2888798"/>
          </a:xfrm>
          <a:prstGeom prst="rect">
            <a:avLst/>
          </a:prstGeom>
        </p:spPr>
      </p:pic>
      <p:sp>
        <p:nvSpPr>
          <p:cNvPr id="4" name="Content Placeholder 1">
            <a:extLst>
              <a:ext uri="{FF2B5EF4-FFF2-40B4-BE49-F238E27FC236}">
                <a16:creationId xmlns:a16="http://schemas.microsoft.com/office/drawing/2014/main" id="{DB1BE5E1-6C3C-DDC8-5049-4E090487A4C6}"/>
              </a:ext>
            </a:extLst>
          </p:cNvPr>
          <p:cNvSpPr txBox="1">
            <a:spLocks/>
          </p:cNvSpPr>
          <p:nvPr/>
        </p:nvSpPr>
        <p:spPr>
          <a:xfrm>
            <a:off x="215964" y="1866263"/>
            <a:ext cx="5602216" cy="4280687"/>
          </a:xfrm>
          <a:prstGeom prst="rect">
            <a:avLst/>
          </a:prstGeom>
        </p:spPr>
        <p:txBody>
          <a:bodyPr vert="horz" lIns="91440" tIns="45720" rIns="91440" bIns="45720" rtlCol="0" anchor="b">
            <a:normAutofit fontScale="92500" lnSpcReduction="20000"/>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Report Data Filters</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Group – districts and counties will have all post/sqdns in their area.</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Last Paid Year</a:t>
            </a:r>
          </a:p>
          <a:p>
            <a:pPr marL="914400" indent="-457200">
              <a:buFont typeface="Arial" panose="020B0604020202020204" pitchFamily="34" charset="0"/>
              <a:buChar char="•"/>
            </a:pPr>
            <a:r>
              <a:rPr lang="en-US" sz="3200" b="0" dirty="0">
                <a:solidFill>
                  <a:schemeClr val="tx1"/>
                </a:solidFill>
                <a:latin typeface="Avenir Next" panose="020B0503020202020204" pitchFamily="34" charset="0"/>
              </a:rPr>
              <a:t>Expired: 2022, 2023</a:t>
            </a:r>
          </a:p>
          <a:p>
            <a:pPr marL="914400" indent="-457200">
              <a:buFont typeface="Arial" panose="020B0604020202020204" pitchFamily="34" charset="0"/>
              <a:buChar char="•"/>
            </a:pPr>
            <a:r>
              <a:rPr lang="en-US" sz="3200" b="0" dirty="0">
                <a:solidFill>
                  <a:schemeClr val="tx1"/>
                </a:solidFill>
                <a:latin typeface="Avenir Next" panose="020B0503020202020204" pitchFamily="34" charset="0"/>
              </a:rPr>
              <a:t>Current: </a:t>
            </a:r>
            <a:r>
              <a:rPr lang="en-US" sz="3200" b="0" dirty="0">
                <a:solidFill>
                  <a:schemeClr val="tx1"/>
                </a:solidFill>
                <a:latin typeface="Avenir Next" panose="020B0503020202020204" pitchFamily="34" charset="0"/>
                <a:sym typeface="Symbol" panose="05050102010706020507" pitchFamily="18" charset="2"/>
              </a:rPr>
              <a:t> 2024</a:t>
            </a:r>
            <a:endParaRPr lang="en-US" sz="3200" b="0" dirty="0">
              <a:solidFill>
                <a:schemeClr val="tx1"/>
              </a:solidFill>
              <a:latin typeface="Avenir Next" panose="020B0503020202020204" pitchFamily="34" charset="0"/>
            </a:endParaRPr>
          </a:p>
          <a:p>
            <a:pPr marL="914400" indent="-457200">
              <a:buFont typeface="Arial" panose="020B0604020202020204" pitchFamily="34" charset="0"/>
              <a:buChar char="•"/>
            </a:pPr>
            <a:r>
              <a:rPr lang="en-US" sz="3200" b="0" dirty="0">
                <a:solidFill>
                  <a:schemeClr val="tx1"/>
                </a:solidFill>
                <a:latin typeface="Avenir Next" panose="020B0503020202020204" pitchFamily="34" charset="0"/>
              </a:rPr>
              <a:t>Paid Up For Life:  2025, 2026</a:t>
            </a:r>
          </a:p>
          <a:p>
            <a:pPr marL="914400" indent="-457200">
              <a:buFont typeface="Arial" panose="020B0604020202020204" pitchFamily="34" charset="0"/>
              <a:buChar char="•"/>
            </a:pPr>
            <a:r>
              <a:rPr lang="en-US" sz="3200" b="0" dirty="0">
                <a:solidFill>
                  <a:schemeClr val="tx1"/>
                </a:solidFill>
                <a:latin typeface="Avenir Next" panose="020B0503020202020204" pitchFamily="34" charset="0"/>
              </a:rPr>
              <a:t>Multi-Year Renewals: </a:t>
            </a:r>
            <a:r>
              <a:rPr lang="en-US" sz="3200" b="0" dirty="0">
                <a:solidFill>
                  <a:schemeClr val="tx1"/>
                </a:solidFill>
                <a:latin typeface="Avenir Next" panose="020B0503020202020204" pitchFamily="34" charset="0"/>
                <a:sym typeface="Symbol" panose="05050102010706020507" pitchFamily="18" charset="2"/>
              </a:rPr>
              <a:t> 2026</a:t>
            </a:r>
            <a:endParaRPr lang="en-US" sz="3200" b="0" dirty="0">
              <a:solidFill>
                <a:schemeClr val="tx1"/>
              </a:solidFill>
              <a:latin typeface="Avenir Next" panose="020B0503020202020204" pitchFamily="34" charset="0"/>
            </a:endParaRPr>
          </a:p>
          <a:p>
            <a:endParaRPr lang="en-US" dirty="0"/>
          </a:p>
        </p:txBody>
      </p:sp>
      <p:pic>
        <p:nvPicPr>
          <p:cNvPr id="7" name="Picture 6">
            <a:extLst>
              <a:ext uri="{FF2B5EF4-FFF2-40B4-BE49-F238E27FC236}">
                <a16:creationId xmlns:a16="http://schemas.microsoft.com/office/drawing/2014/main" id="{985839BE-57CE-3A26-4517-5D2CC933014F}"/>
              </a:ext>
            </a:extLst>
          </p:cNvPr>
          <p:cNvPicPr>
            <a:picLocks noChangeAspect="1"/>
          </p:cNvPicPr>
          <p:nvPr/>
        </p:nvPicPr>
        <p:blipFill>
          <a:blip r:embed="rId4"/>
          <a:stretch>
            <a:fillRect/>
          </a:stretch>
        </p:blipFill>
        <p:spPr>
          <a:xfrm>
            <a:off x="7297890" y="1838651"/>
            <a:ext cx="2409311" cy="1994720"/>
          </a:xfrm>
          <a:prstGeom prst="rect">
            <a:avLst/>
          </a:prstGeom>
          <a:ln w="76200">
            <a:solidFill>
              <a:srgbClr val="FFC000"/>
            </a:solidFill>
          </a:ln>
        </p:spPr>
      </p:pic>
      <p:pic>
        <p:nvPicPr>
          <p:cNvPr id="10" name="Picture 9">
            <a:extLst>
              <a:ext uri="{FF2B5EF4-FFF2-40B4-BE49-F238E27FC236}">
                <a16:creationId xmlns:a16="http://schemas.microsoft.com/office/drawing/2014/main" id="{E22DD05C-A91A-56ED-69C2-B4A1FEEA8B20}"/>
              </a:ext>
            </a:extLst>
          </p:cNvPr>
          <p:cNvPicPr>
            <a:picLocks noChangeAspect="1"/>
          </p:cNvPicPr>
          <p:nvPr/>
        </p:nvPicPr>
        <p:blipFill>
          <a:blip r:embed="rId5"/>
          <a:stretch>
            <a:fillRect/>
          </a:stretch>
        </p:blipFill>
        <p:spPr>
          <a:xfrm>
            <a:off x="11378442" y="1866263"/>
            <a:ext cx="3428039" cy="2888798"/>
          </a:xfrm>
          <a:prstGeom prst="rect">
            <a:avLst/>
          </a:prstGeom>
          <a:ln w="76200">
            <a:solidFill>
              <a:srgbClr val="FFC000"/>
            </a:solidFill>
          </a:ln>
        </p:spPr>
      </p:pic>
      <p:sp>
        <p:nvSpPr>
          <p:cNvPr id="14" name="TextBox 13">
            <a:extLst>
              <a:ext uri="{FF2B5EF4-FFF2-40B4-BE49-F238E27FC236}">
                <a16:creationId xmlns:a16="http://schemas.microsoft.com/office/drawing/2014/main" id="{38EE0EDE-9FCD-4C0D-8EE7-B48189542B6C}"/>
              </a:ext>
            </a:extLst>
          </p:cNvPr>
          <p:cNvSpPr txBox="1"/>
          <p:nvPr/>
        </p:nvSpPr>
        <p:spPr>
          <a:xfrm>
            <a:off x="6582568" y="4720680"/>
            <a:ext cx="4512754" cy="3970318"/>
          </a:xfrm>
          <a:prstGeom prst="rect">
            <a:avLst/>
          </a:prstGeom>
          <a:noFill/>
          <a:ln w="28575">
            <a:solidFill>
              <a:schemeClr val="accent1"/>
            </a:solidFill>
          </a:ln>
        </p:spPr>
        <p:txBody>
          <a:bodyPr wrap="square" rtlCol="0">
            <a:spAutoFit/>
          </a:bodyPr>
          <a:lstStyle/>
          <a:p>
            <a:pPr algn="l"/>
            <a:r>
              <a:rPr lang="en-US" sz="2800" dirty="0"/>
              <a:t>PUFL membership is rolled over on July 1 for the new campaign year and display LPY 2025.</a:t>
            </a:r>
          </a:p>
          <a:p>
            <a:pPr algn="l"/>
            <a:endParaRPr lang="en-US" sz="2800" dirty="0"/>
          </a:p>
          <a:p>
            <a:pPr algn="l"/>
            <a:r>
              <a:rPr lang="en-US" sz="2800" dirty="0"/>
              <a:t>LGN members paid for 2025 that purchase PUFL have LPY 2026.</a:t>
            </a:r>
          </a:p>
          <a:p>
            <a:pPr algn="l"/>
            <a:endParaRPr lang="en-US" sz="2800" dirty="0"/>
          </a:p>
        </p:txBody>
      </p:sp>
    </p:spTree>
    <p:extLst>
      <p:ext uri="{BB962C8B-B14F-4D97-AF65-F5344CB8AC3E}">
        <p14:creationId xmlns:p14="http://schemas.microsoft.com/office/powerpoint/2010/main" val="13437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000"/>
                                        <p:tgtEl>
                                          <p:spTgt spid="10"/>
                                        </p:tgtEl>
                                      </p:cBhvr>
                                    </p:animEffect>
                                  </p:childTnLst>
                                </p:cTn>
                              </p:par>
                              <p:par>
                                <p:cTn id="16" presetID="22" presetClass="entr" presetSubtype="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up)">
                                      <p:cBhvr>
                                        <p:cTn id="18" dur="1000"/>
                                        <p:tgtEl>
                                          <p:spTgt spid="4">
                                            <p:txEl>
                                              <p:pRg st="2" end="2"/>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up)">
                                      <p:cBhvr>
                                        <p:cTn id="21" dur="1000"/>
                                        <p:tgtEl>
                                          <p:spTgt spid="4">
                                            <p:txEl>
                                              <p:pRg st="3" end="3"/>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up)">
                                      <p:cBhvr>
                                        <p:cTn id="24" dur="10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1000"/>
                                        <p:tgtEl>
                                          <p:spTgt spid="14"/>
                                        </p:tgtEl>
                                      </p:cBhvr>
                                    </p:animEffect>
                                  </p:childTnLst>
                                </p:cTn>
                              </p:par>
                              <p:par>
                                <p:cTn id="30" presetID="22" presetClass="entr" presetSubtype="1"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1000"/>
                                        <p:tgtEl>
                                          <p:spTgt spid="4">
                                            <p:txEl>
                                              <p:pRg st="5" end="5"/>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up)">
                                      <p:cBhvr>
                                        <p:cTn id="35"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23F0B-CCC4-C17E-4259-0C0EED28FD2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931AFEB-7A84-B51F-16BF-51D563CC6E97}"/>
              </a:ext>
            </a:extLst>
          </p:cNvPr>
          <p:cNvSpPr>
            <a:spLocks noGrp="1"/>
          </p:cNvSpPr>
          <p:nvPr>
            <p:ph type="body" sz="quarter" idx="10"/>
          </p:nvPr>
        </p:nvSpPr>
        <p:spPr/>
        <p:txBody>
          <a:bodyPr>
            <a:normAutofit lnSpcReduction="10000"/>
          </a:bodyPr>
          <a:lstStyle/>
          <a:p>
            <a:r>
              <a:rPr lang="en-US" dirty="0"/>
              <a:t>CURRENT ROSTER</a:t>
            </a:r>
          </a:p>
        </p:txBody>
      </p:sp>
      <p:sp>
        <p:nvSpPr>
          <p:cNvPr id="4" name="Content Placeholder 1">
            <a:extLst>
              <a:ext uri="{FF2B5EF4-FFF2-40B4-BE49-F238E27FC236}">
                <a16:creationId xmlns:a16="http://schemas.microsoft.com/office/drawing/2014/main" id="{DB1BE5E1-6C3C-DDC8-5049-4E090487A4C6}"/>
              </a:ext>
            </a:extLst>
          </p:cNvPr>
          <p:cNvSpPr txBox="1">
            <a:spLocks/>
          </p:cNvSpPr>
          <p:nvPr/>
        </p:nvSpPr>
        <p:spPr>
          <a:xfrm>
            <a:off x="353984" y="1993411"/>
            <a:ext cx="5012464" cy="4756524"/>
          </a:xfrm>
          <a:prstGeom prst="rect">
            <a:avLst/>
          </a:prstGeom>
        </p:spPr>
        <p:txBody>
          <a:bodyPr vert="horz" lIns="91440" tIns="45720" rIns="91440" bIns="45720" rtlCol="0" anchor="b">
            <a:normAutofit fontScale="85000" lnSpcReduction="20000"/>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Report Data Filters</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LPY – Current</a:t>
            </a:r>
          </a:p>
          <a:p>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Status</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Mailing Status</a:t>
            </a:r>
          </a:p>
          <a:p>
            <a:endParaRPr lang="en-US" dirty="0"/>
          </a:p>
        </p:txBody>
      </p:sp>
      <p:pic>
        <p:nvPicPr>
          <p:cNvPr id="5" name="Picture 4">
            <a:extLst>
              <a:ext uri="{FF2B5EF4-FFF2-40B4-BE49-F238E27FC236}">
                <a16:creationId xmlns:a16="http://schemas.microsoft.com/office/drawing/2014/main" id="{C2B1BE44-3190-0624-6488-A9642AB9CF9D}"/>
              </a:ext>
            </a:extLst>
          </p:cNvPr>
          <p:cNvPicPr>
            <a:picLocks noChangeAspect="1"/>
          </p:cNvPicPr>
          <p:nvPr/>
        </p:nvPicPr>
        <p:blipFill>
          <a:blip r:embed="rId3"/>
          <a:stretch>
            <a:fillRect/>
          </a:stretch>
        </p:blipFill>
        <p:spPr>
          <a:xfrm>
            <a:off x="6094220" y="0"/>
            <a:ext cx="11825949" cy="5087389"/>
          </a:xfrm>
          <a:prstGeom prst="rect">
            <a:avLst/>
          </a:prstGeom>
        </p:spPr>
      </p:pic>
      <p:pic>
        <p:nvPicPr>
          <p:cNvPr id="13" name="Picture 12">
            <a:extLst>
              <a:ext uri="{FF2B5EF4-FFF2-40B4-BE49-F238E27FC236}">
                <a16:creationId xmlns:a16="http://schemas.microsoft.com/office/drawing/2014/main" id="{AE5E41A7-CEE8-AA85-2B2A-AFEB31F38A64}"/>
              </a:ext>
            </a:extLst>
          </p:cNvPr>
          <p:cNvPicPr>
            <a:picLocks noChangeAspect="1"/>
          </p:cNvPicPr>
          <p:nvPr/>
        </p:nvPicPr>
        <p:blipFill>
          <a:blip r:embed="rId4"/>
          <a:stretch>
            <a:fillRect/>
          </a:stretch>
        </p:blipFill>
        <p:spPr>
          <a:xfrm>
            <a:off x="1187038" y="2660590"/>
            <a:ext cx="3019202" cy="2140048"/>
          </a:xfrm>
          <a:prstGeom prst="rect">
            <a:avLst/>
          </a:prstGeom>
          <a:ln>
            <a:solidFill>
              <a:schemeClr val="accent1"/>
            </a:solidFill>
          </a:ln>
        </p:spPr>
      </p:pic>
      <p:pic>
        <p:nvPicPr>
          <p:cNvPr id="12" name="Picture 11">
            <a:extLst>
              <a:ext uri="{FF2B5EF4-FFF2-40B4-BE49-F238E27FC236}">
                <a16:creationId xmlns:a16="http://schemas.microsoft.com/office/drawing/2014/main" id="{EB46416A-C9C0-7849-640B-A0B1EE7A3E77}"/>
              </a:ext>
            </a:extLst>
          </p:cNvPr>
          <p:cNvPicPr>
            <a:picLocks noChangeAspect="1"/>
          </p:cNvPicPr>
          <p:nvPr/>
        </p:nvPicPr>
        <p:blipFill>
          <a:blip r:embed="rId5"/>
          <a:stretch>
            <a:fillRect/>
          </a:stretch>
        </p:blipFill>
        <p:spPr>
          <a:xfrm>
            <a:off x="7812790" y="3489225"/>
            <a:ext cx="4019499" cy="1914048"/>
          </a:xfrm>
          <a:prstGeom prst="rect">
            <a:avLst/>
          </a:prstGeom>
          <a:ln w="76200">
            <a:solidFill>
              <a:srgbClr val="FFC000"/>
            </a:solidFill>
          </a:ln>
        </p:spPr>
      </p:pic>
      <p:pic>
        <p:nvPicPr>
          <p:cNvPr id="15" name="Picture 14">
            <a:extLst>
              <a:ext uri="{FF2B5EF4-FFF2-40B4-BE49-F238E27FC236}">
                <a16:creationId xmlns:a16="http://schemas.microsoft.com/office/drawing/2014/main" id="{AB736647-F033-647F-A3AA-EFA928421B09}"/>
              </a:ext>
            </a:extLst>
          </p:cNvPr>
          <p:cNvPicPr>
            <a:picLocks noChangeAspect="1"/>
          </p:cNvPicPr>
          <p:nvPr/>
        </p:nvPicPr>
        <p:blipFill>
          <a:blip r:embed="rId6"/>
          <a:stretch>
            <a:fillRect/>
          </a:stretch>
        </p:blipFill>
        <p:spPr>
          <a:xfrm>
            <a:off x="12855499" y="3489224"/>
            <a:ext cx="4063672" cy="1914049"/>
          </a:xfrm>
          <a:prstGeom prst="rect">
            <a:avLst/>
          </a:prstGeom>
          <a:ln w="76200">
            <a:solidFill>
              <a:srgbClr val="FFC000"/>
            </a:solidFill>
          </a:ln>
        </p:spPr>
      </p:pic>
    </p:spTree>
    <p:extLst>
      <p:ext uri="{BB962C8B-B14F-4D97-AF65-F5344CB8AC3E}">
        <p14:creationId xmlns:p14="http://schemas.microsoft.com/office/powerpoint/2010/main" val="354524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animEffect transition="in" filter="wipe(up)">
                                      <p:cBhvr>
                                        <p:cTn id="10" dur="1000"/>
                                        <p:tgtEl>
                                          <p:spTgt spid="4">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animEffect transition="in" filter="wipe(up)">
                                      <p:cBhvr>
                                        <p:cTn id="15" dur="1000"/>
                                        <p:tgtEl>
                                          <p:spTgt spid="4">
                                            <p:txEl>
                                              <p:pRg st="9" end="9"/>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DC2FC-AE89-86EF-143F-313DB197C66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6E3A506-F836-7ECB-E1F6-043F35ACDD79}"/>
              </a:ext>
            </a:extLst>
          </p:cNvPr>
          <p:cNvSpPr>
            <a:spLocks noGrp="1"/>
          </p:cNvSpPr>
          <p:nvPr>
            <p:ph type="body" sz="quarter" idx="10"/>
          </p:nvPr>
        </p:nvSpPr>
        <p:spPr/>
        <p:txBody>
          <a:bodyPr>
            <a:normAutofit lnSpcReduction="10000"/>
          </a:bodyPr>
          <a:lstStyle/>
          <a:p>
            <a:r>
              <a:rPr lang="en-US" dirty="0"/>
              <a:t>CURRENT ROSTER</a:t>
            </a:r>
          </a:p>
        </p:txBody>
      </p:sp>
      <p:pic>
        <p:nvPicPr>
          <p:cNvPr id="4" name="Picture 3">
            <a:extLst>
              <a:ext uri="{FF2B5EF4-FFF2-40B4-BE49-F238E27FC236}">
                <a16:creationId xmlns:a16="http://schemas.microsoft.com/office/drawing/2014/main" id="{A264CE68-7776-806E-8D0F-98FFF9894C7D}"/>
              </a:ext>
            </a:extLst>
          </p:cNvPr>
          <p:cNvPicPr>
            <a:picLocks noChangeAspect="1"/>
          </p:cNvPicPr>
          <p:nvPr/>
        </p:nvPicPr>
        <p:blipFill>
          <a:blip r:embed="rId3"/>
          <a:stretch>
            <a:fillRect/>
          </a:stretch>
        </p:blipFill>
        <p:spPr>
          <a:xfrm>
            <a:off x="5972321" y="121419"/>
            <a:ext cx="10697609" cy="5015846"/>
          </a:xfrm>
          <a:prstGeom prst="rect">
            <a:avLst/>
          </a:prstGeom>
        </p:spPr>
      </p:pic>
      <p:pic>
        <p:nvPicPr>
          <p:cNvPr id="7" name="Picture 6">
            <a:extLst>
              <a:ext uri="{FF2B5EF4-FFF2-40B4-BE49-F238E27FC236}">
                <a16:creationId xmlns:a16="http://schemas.microsoft.com/office/drawing/2014/main" id="{89E5F483-C9B5-C5F2-BEAF-B6CB04854DB2}"/>
              </a:ext>
            </a:extLst>
          </p:cNvPr>
          <p:cNvPicPr>
            <a:picLocks noChangeAspect="1"/>
          </p:cNvPicPr>
          <p:nvPr/>
        </p:nvPicPr>
        <p:blipFill>
          <a:blip r:embed="rId4"/>
          <a:stretch>
            <a:fillRect/>
          </a:stretch>
        </p:blipFill>
        <p:spPr>
          <a:xfrm>
            <a:off x="7619521" y="3821575"/>
            <a:ext cx="3374191" cy="2110449"/>
          </a:xfrm>
          <a:prstGeom prst="rect">
            <a:avLst/>
          </a:prstGeom>
          <a:ln w="76200">
            <a:solidFill>
              <a:srgbClr val="FFC000"/>
            </a:solidFill>
          </a:ln>
        </p:spPr>
      </p:pic>
      <p:sp>
        <p:nvSpPr>
          <p:cNvPr id="10" name="Content Placeholder 1">
            <a:extLst>
              <a:ext uri="{FF2B5EF4-FFF2-40B4-BE49-F238E27FC236}">
                <a16:creationId xmlns:a16="http://schemas.microsoft.com/office/drawing/2014/main" id="{838DC81A-8F97-89F6-7EF1-952F57FF3966}"/>
              </a:ext>
            </a:extLst>
          </p:cNvPr>
          <p:cNvSpPr txBox="1">
            <a:spLocks/>
          </p:cNvSpPr>
          <p:nvPr/>
        </p:nvSpPr>
        <p:spPr>
          <a:xfrm>
            <a:off x="604004" y="2141708"/>
            <a:ext cx="5012464" cy="2244437"/>
          </a:xfrm>
          <a:prstGeom prst="rect">
            <a:avLst/>
          </a:prstGeom>
        </p:spPr>
        <p:txBody>
          <a:bodyPr vert="horz" lIns="91440" tIns="45720" rIns="91440" bIns="45720" rtlCol="0" anchor="b">
            <a:normAutofit lnSpcReduction="10000"/>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Report Data Filters</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Membership Type</a:t>
            </a:r>
          </a:p>
          <a:p>
            <a:pPr marL="457200" indent="-457200">
              <a:buFont typeface="Arial" panose="020B0604020202020204" pitchFamily="34" charset="0"/>
              <a:buChar char="•"/>
            </a:pPr>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View Report</a:t>
            </a:r>
          </a:p>
          <a:p>
            <a:endParaRPr lang="en-US" dirty="0"/>
          </a:p>
        </p:txBody>
      </p:sp>
      <p:pic>
        <p:nvPicPr>
          <p:cNvPr id="12" name="Picture 11">
            <a:extLst>
              <a:ext uri="{FF2B5EF4-FFF2-40B4-BE49-F238E27FC236}">
                <a16:creationId xmlns:a16="http://schemas.microsoft.com/office/drawing/2014/main" id="{54F86977-2359-0F1F-3C26-113648AB05BB}"/>
              </a:ext>
            </a:extLst>
          </p:cNvPr>
          <p:cNvPicPr>
            <a:picLocks noChangeAspect="1"/>
          </p:cNvPicPr>
          <p:nvPr/>
        </p:nvPicPr>
        <p:blipFill>
          <a:blip r:embed="rId5"/>
          <a:stretch>
            <a:fillRect/>
          </a:stretch>
        </p:blipFill>
        <p:spPr>
          <a:xfrm>
            <a:off x="15462190" y="2829298"/>
            <a:ext cx="1686584" cy="1556847"/>
          </a:xfrm>
          <a:prstGeom prst="rect">
            <a:avLst/>
          </a:prstGeom>
          <a:ln w="76200">
            <a:solidFill>
              <a:schemeClr val="accent1"/>
            </a:solidFill>
          </a:ln>
        </p:spPr>
      </p:pic>
    </p:spTree>
    <p:extLst>
      <p:ext uri="{BB962C8B-B14F-4D97-AF65-F5344CB8AC3E}">
        <p14:creationId xmlns:p14="http://schemas.microsoft.com/office/powerpoint/2010/main" val="291551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000"/>
                                        <p:tgtEl>
                                          <p:spTgt spid="12"/>
                                        </p:tgtEl>
                                      </p:cBhvr>
                                    </p:animEffect>
                                  </p:childTnLst>
                                </p:cTn>
                              </p:par>
                              <p:par>
                                <p:cTn id="13" presetID="22" presetClass="entr" presetSubtype="1"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wipe(up)">
                                      <p:cBhvr>
                                        <p:cTn id="15"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DC2FC-AE89-86EF-143F-313DB197C661}"/>
            </a:ext>
          </a:extLst>
        </p:cNvPr>
        <p:cNvGrpSpPr/>
        <p:nvPr/>
      </p:nvGrpSpPr>
      <p:grpSpPr>
        <a:xfrm>
          <a:off x="0" y="0"/>
          <a:ext cx="0" cy="0"/>
          <a:chOff x="0" y="0"/>
          <a:chExt cx="0" cy="0"/>
        </a:xfrm>
      </p:grpSpPr>
      <p:grpSp>
        <p:nvGrpSpPr>
          <p:cNvPr id="35" name="Group 34">
            <a:extLst>
              <a:ext uri="{FF2B5EF4-FFF2-40B4-BE49-F238E27FC236}">
                <a16:creationId xmlns:a16="http://schemas.microsoft.com/office/drawing/2014/main" id="{84A2DD92-1261-8E10-101C-7D3479FFA820}"/>
              </a:ext>
            </a:extLst>
          </p:cNvPr>
          <p:cNvGrpSpPr/>
          <p:nvPr/>
        </p:nvGrpSpPr>
        <p:grpSpPr>
          <a:xfrm>
            <a:off x="5410359" y="1249956"/>
            <a:ext cx="11865368" cy="8032376"/>
            <a:chOff x="5410359" y="1249956"/>
            <a:chExt cx="11865368" cy="8032376"/>
          </a:xfrm>
        </p:grpSpPr>
        <p:pic>
          <p:nvPicPr>
            <p:cNvPr id="15" name="Picture 14">
              <a:extLst>
                <a:ext uri="{FF2B5EF4-FFF2-40B4-BE49-F238E27FC236}">
                  <a16:creationId xmlns:a16="http://schemas.microsoft.com/office/drawing/2014/main" id="{69C2E38C-A18F-4696-E5F7-D0C485CF0EAF}"/>
                </a:ext>
              </a:extLst>
            </p:cNvPr>
            <p:cNvPicPr>
              <a:picLocks noChangeAspect="1"/>
            </p:cNvPicPr>
            <p:nvPr/>
          </p:nvPicPr>
          <p:blipFill>
            <a:blip r:embed="rId3"/>
            <a:stretch>
              <a:fillRect/>
            </a:stretch>
          </p:blipFill>
          <p:spPr>
            <a:xfrm>
              <a:off x="5884302" y="1249956"/>
              <a:ext cx="11306417" cy="6999820"/>
            </a:xfrm>
            <a:prstGeom prst="rect">
              <a:avLst/>
            </a:prstGeom>
          </p:spPr>
        </p:pic>
        <p:pic>
          <p:nvPicPr>
            <p:cNvPr id="34" name="Picture 33">
              <a:extLst>
                <a:ext uri="{FF2B5EF4-FFF2-40B4-BE49-F238E27FC236}">
                  <a16:creationId xmlns:a16="http://schemas.microsoft.com/office/drawing/2014/main" id="{6A006B71-6CAE-1296-5AA0-AC3B71AD356F}"/>
                </a:ext>
              </a:extLst>
            </p:cNvPr>
            <p:cNvPicPr>
              <a:picLocks noChangeAspect="1"/>
            </p:cNvPicPr>
            <p:nvPr/>
          </p:nvPicPr>
          <p:blipFill>
            <a:blip r:embed="rId4"/>
            <a:stretch>
              <a:fillRect/>
            </a:stretch>
          </p:blipFill>
          <p:spPr>
            <a:xfrm>
              <a:off x="5410359" y="3894525"/>
              <a:ext cx="11865368" cy="5387807"/>
            </a:xfrm>
            <a:prstGeom prst="rect">
              <a:avLst/>
            </a:prstGeom>
          </p:spPr>
        </p:pic>
      </p:grpSp>
      <p:sp>
        <p:nvSpPr>
          <p:cNvPr id="6" name="Text Placeholder 5">
            <a:extLst>
              <a:ext uri="{FF2B5EF4-FFF2-40B4-BE49-F238E27FC236}">
                <a16:creationId xmlns:a16="http://schemas.microsoft.com/office/drawing/2014/main" id="{16E3A506-F836-7ECB-E1F6-043F35ACDD79}"/>
              </a:ext>
            </a:extLst>
          </p:cNvPr>
          <p:cNvSpPr>
            <a:spLocks noGrp="1"/>
          </p:cNvSpPr>
          <p:nvPr>
            <p:ph type="body" sz="quarter" idx="10"/>
          </p:nvPr>
        </p:nvSpPr>
        <p:spPr/>
        <p:txBody>
          <a:bodyPr>
            <a:normAutofit lnSpcReduction="10000"/>
          </a:bodyPr>
          <a:lstStyle/>
          <a:p>
            <a:r>
              <a:rPr lang="en-US" dirty="0"/>
              <a:t>REPORT PROPERTIES</a:t>
            </a:r>
          </a:p>
        </p:txBody>
      </p:sp>
      <p:sp>
        <p:nvSpPr>
          <p:cNvPr id="10" name="Content Placeholder 1">
            <a:extLst>
              <a:ext uri="{FF2B5EF4-FFF2-40B4-BE49-F238E27FC236}">
                <a16:creationId xmlns:a16="http://schemas.microsoft.com/office/drawing/2014/main" id="{838DC81A-8F97-89F6-7EF1-952F57FF3966}"/>
              </a:ext>
            </a:extLst>
          </p:cNvPr>
          <p:cNvSpPr txBox="1">
            <a:spLocks/>
          </p:cNvSpPr>
          <p:nvPr/>
        </p:nvSpPr>
        <p:spPr>
          <a:xfrm>
            <a:off x="335238" y="-544871"/>
            <a:ext cx="5012464" cy="5685859"/>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Navigation</a:t>
            </a:r>
          </a:p>
          <a:p>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Export</a:t>
            </a:r>
          </a:p>
        </p:txBody>
      </p:sp>
      <p:pic>
        <p:nvPicPr>
          <p:cNvPr id="24" name="Picture 23">
            <a:extLst>
              <a:ext uri="{FF2B5EF4-FFF2-40B4-BE49-F238E27FC236}">
                <a16:creationId xmlns:a16="http://schemas.microsoft.com/office/drawing/2014/main" id="{C54B3B23-6CE5-2726-DA46-F37F50F1CDD2}"/>
              </a:ext>
            </a:extLst>
          </p:cNvPr>
          <p:cNvPicPr>
            <a:picLocks noChangeAspect="1"/>
          </p:cNvPicPr>
          <p:nvPr/>
        </p:nvPicPr>
        <p:blipFill>
          <a:blip r:embed="rId5"/>
          <a:stretch>
            <a:fillRect/>
          </a:stretch>
        </p:blipFill>
        <p:spPr>
          <a:xfrm>
            <a:off x="489931" y="2298059"/>
            <a:ext cx="4920428" cy="597926"/>
          </a:xfrm>
          <a:prstGeom prst="rect">
            <a:avLst/>
          </a:prstGeom>
          <a:ln>
            <a:solidFill>
              <a:schemeClr val="accent1"/>
            </a:solidFill>
          </a:ln>
        </p:spPr>
      </p:pic>
      <p:pic>
        <p:nvPicPr>
          <p:cNvPr id="26" name="Picture 25">
            <a:extLst>
              <a:ext uri="{FF2B5EF4-FFF2-40B4-BE49-F238E27FC236}">
                <a16:creationId xmlns:a16="http://schemas.microsoft.com/office/drawing/2014/main" id="{725672D8-4A11-F103-F943-991AD82ED64C}"/>
              </a:ext>
            </a:extLst>
          </p:cNvPr>
          <p:cNvPicPr>
            <a:picLocks noChangeAspect="1"/>
          </p:cNvPicPr>
          <p:nvPr/>
        </p:nvPicPr>
        <p:blipFill>
          <a:blip r:embed="rId6"/>
          <a:stretch>
            <a:fillRect/>
          </a:stretch>
        </p:blipFill>
        <p:spPr>
          <a:xfrm>
            <a:off x="489930" y="3493911"/>
            <a:ext cx="2862869" cy="691860"/>
          </a:xfrm>
          <a:prstGeom prst="rect">
            <a:avLst/>
          </a:prstGeom>
          <a:ln>
            <a:solidFill>
              <a:schemeClr val="accent1"/>
            </a:solidFill>
          </a:ln>
        </p:spPr>
      </p:pic>
      <p:pic>
        <p:nvPicPr>
          <p:cNvPr id="28" name="Picture 27">
            <a:extLst>
              <a:ext uri="{FF2B5EF4-FFF2-40B4-BE49-F238E27FC236}">
                <a16:creationId xmlns:a16="http://schemas.microsoft.com/office/drawing/2014/main" id="{1E38618D-3E78-5990-3E84-C901EE724045}"/>
              </a:ext>
            </a:extLst>
          </p:cNvPr>
          <p:cNvPicPr>
            <a:picLocks noChangeAspect="1"/>
          </p:cNvPicPr>
          <p:nvPr/>
        </p:nvPicPr>
        <p:blipFill>
          <a:blip r:embed="rId7"/>
          <a:stretch>
            <a:fillRect/>
          </a:stretch>
        </p:blipFill>
        <p:spPr>
          <a:xfrm>
            <a:off x="1357463" y="8684406"/>
            <a:ext cx="15535573" cy="597926"/>
          </a:xfrm>
          <a:prstGeom prst="rect">
            <a:avLst/>
          </a:prstGeom>
          <a:ln w="76200">
            <a:solidFill>
              <a:srgbClr val="FFC000"/>
            </a:solidFill>
          </a:ln>
        </p:spPr>
      </p:pic>
      <p:grpSp>
        <p:nvGrpSpPr>
          <p:cNvPr id="29" name="Group 28">
            <a:extLst>
              <a:ext uri="{FF2B5EF4-FFF2-40B4-BE49-F238E27FC236}">
                <a16:creationId xmlns:a16="http://schemas.microsoft.com/office/drawing/2014/main" id="{0C4CCEB4-4A78-6A8F-0769-869B9DD01471}"/>
              </a:ext>
            </a:extLst>
          </p:cNvPr>
          <p:cNvGrpSpPr/>
          <p:nvPr/>
        </p:nvGrpSpPr>
        <p:grpSpPr>
          <a:xfrm>
            <a:off x="10759355" y="3282551"/>
            <a:ext cx="2875278" cy="4034615"/>
            <a:chOff x="3814933" y="2326723"/>
            <a:chExt cx="2021680" cy="2836839"/>
          </a:xfrm>
        </p:grpSpPr>
        <p:sp>
          <p:nvSpPr>
            <p:cNvPr id="30" name="Oval 29">
              <a:extLst>
                <a:ext uri="{FF2B5EF4-FFF2-40B4-BE49-F238E27FC236}">
                  <a16:creationId xmlns:a16="http://schemas.microsoft.com/office/drawing/2014/main" id="{C2FB4EF5-73E2-4302-A4FE-54A520ADDFE8}"/>
                </a:ext>
              </a:extLst>
            </p:cNvPr>
            <p:cNvSpPr/>
            <p:nvPr/>
          </p:nvSpPr>
          <p:spPr>
            <a:xfrm>
              <a:off x="3814933" y="2326723"/>
              <a:ext cx="532435" cy="465246"/>
            </a:xfrm>
            <a:prstGeom prst="ellipse">
              <a:avLst/>
            </a:prstGeom>
            <a:noFill/>
            <a:ln w="762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31" name="Picture 30">
              <a:extLst>
                <a:ext uri="{FF2B5EF4-FFF2-40B4-BE49-F238E27FC236}">
                  <a16:creationId xmlns:a16="http://schemas.microsoft.com/office/drawing/2014/main" id="{A9FDA882-5D72-67F8-1003-BEBFDF28B412}"/>
                </a:ext>
              </a:extLst>
            </p:cNvPr>
            <p:cNvPicPr>
              <a:picLocks noChangeAspect="1"/>
            </p:cNvPicPr>
            <p:nvPr/>
          </p:nvPicPr>
          <p:blipFill>
            <a:blip r:embed="rId8"/>
            <a:stretch>
              <a:fillRect/>
            </a:stretch>
          </p:blipFill>
          <p:spPr>
            <a:xfrm>
              <a:off x="4528038" y="2422181"/>
              <a:ext cx="1308575" cy="2741381"/>
            </a:xfrm>
            <a:prstGeom prst="rect">
              <a:avLst/>
            </a:prstGeom>
            <a:ln w="76200">
              <a:solidFill>
                <a:srgbClr val="FFC000"/>
              </a:solidFill>
            </a:ln>
          </p:spPr>
        </p:pic>
        <p:cxnSp>
          <p:nvCxnSpPr>
            <p:cNvPr id="32" name="Straight Arrow Connector 31">
              <a:extLst>
                <a:ext uri="{FF2B5EF4-FFF2-40B4-BE49-F238E27FC236}">
                  <a16:creationId xmlns:a16="http://schemas.microsoft.com/office/drawing/2014/main" id="{2B8AD4C1-2317-ADC1-B76E-311160F11F73}"/>
                </a:ext>
              </a:extLst>
            </p:cNvPr>
            <p:cNvCxnSpPr>
              <a:stCxn id="30" idx="5"/>
            </p:cNvCxnSpPr>
            <p:nvPr/>
          </p:nvCxnSpPr>
          <p:spPr>
            <a:xfrm>
              <a:off x="4269395" y="2723835"/>
              <a:ext cx="302605" cy="144056"/>
            </a:xfrm>
            <a:prstGeom prst="straightConnector1">
              <a:avLst/>
            </a:prstGeom>
            <a:ln w="76200">
              <a:solidFill>
                <a:srgbClr val="FFC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2218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1000"/>
                                        <p:tgtEl>
                                          <p:spTgt spid="28"/>
                                        </p:tgtEl>
                                      </p:cBhvr>
                                    </p:animEffect>
                                  </p:childTnLst>
                                </p:cTn>
                              </p:par>
                              <p:par>
                                <p:cTn id="8" presetID="22" presetClass="entr" presetSubtype="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1000"/>
                                        <p:tgtEl>
                                          <p:spTgt spid="29"/>
                                        </p:tgtEl>
                                      </p:cBhvr>
                                    </p:animEffect>
                                  </p:childTnLst>
                                </p:cTn>
                              </p:par>
                              <p:par>
                                <p:cTn id="21" presetID="22" presetClass="entr" presetSubtype="1"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wipe(up)">
                                      <p:cBhvr>
                                        <p:cTn id="23"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MYLEGION.ORG</a:t>
            </a:r>
          </a:p>
        </p:txBody>
      </p:sp>
      <p:pic>
        <p:nvPicPr>
          <p:cNvPr id="4" name="Picture 3">
            <a:extLst>
              <a:ext uri="{FF2B5EF4-FFF2-40B4-BE49-F238E27FC236}">
                <a16:creationId xmlns:a16="http://schemas.microsoft.com/office/drawing/2014/main" id="{A2C8AD28-CC3C-D212-AACF-B56EE0FE992C}"/>
              </a:ext>
            </a:extLst>
          </p:cNvPr>
          <p:cNvPicPr>
            <a:picLocks noChangeAspect="1"/>
          </p:cNvPicPr>
          <p:nvPr/>
        </p:nvPicPr>
        <p:blipFill>
          <a:blip r:embed="rId3"/>
          <a:stretch>
            <a:fillRect/>
          </a:stretch>
        </p:blipFill>
        <p:spPr>
          <a:xfrm>
            <a:off x="6729373" y="138155"/>
            <a:ext cx="9876131" cy="9477289"/>
          </a:xfrm>
          <a:prstGeom prst="rect">
            <a:avLst/>
          </a:prstGeom>
          <a:ln w="28575">
            <a:solidFill>
              <a:schemeClr val="tx1"/>
            </a:solidFill>
          </a:ln>
        </p:spPr>
      </p:pic>
      <p:pic>
        <p:nvPicPr>
          <p:cNvPr id="15" name="Picture 14">
            <a:extLst>
              <a:ext uri="{FF2B5EF4-FFF2-40B4-BE49-F238E27FC236}">
                <a16:creationId xmlns:a16="http://schemas.microsoft.com/office/drawing/2014/main" id="{B58924DC-D7BC-C70C-6B54-9AFDA645A756}"/>
              </a:ext>
            </a:extLst>
          </p:cNvPr>
          <p:cNvPicPr>
            <a:picLocks noChangeAspect="1"/>
          </p:cNvPicPr>
          <p:nvPr/>
        </p:nvPicPr>
        <p:blipFill>
          <a:blip r:embed="rId4"/>
          <a:stretch>
            <a:fillRect/>
          </a:stretch>
        </p:blipFill>
        <p:spPr>
          <a:xfrm>
            <a:off x="318040" y="1660905"/>
            <a:ext cx="5040344" cy="6911448"/>
          </a:xfrm>
          <a:prstGeom prst="rect">
            <a:avLst/>
          </a:prstGeom>
        </p:spPr>
      </p:pic>
    </p:spTree>
    <p:extLst>
      <p:ext uri="{BB962C8B-B14F-4D97-AF65-F5344CB8AC3E}">
        <p14:creationId xmlns:p14="http://schemas.microsoft.com/office/powerpoint/2010/main" val="75381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481013" y="394251"/>
            <a:ext cx="5022012" cy="645812"/>
          </a:xfrm>
        </p:spPr>
        <p:txBody>
          <a:bodyPr>
            <a:normAutofit/>
          </a:bodyPr>
          <a:lstStyle/>
          <a:p>
            <a:r>
              <a:rPr lang="en-US" dirty="0"/>
              <a:t>POST CURRENT ROSTER</a:t>
            </a:r>
          </a:p>
        </p:txBody>
      </p:sp>
      <p:pic>
        <p:nvPicPr>
          <p:cNvPr id="12" name="Picture 11">
            <a:extLst>
              <a:ext uri="{FF2B5EF4-FFF2-40B4-BE49-F238E27FC236}">
                <a16:creationId xmlns:a16="http://schemas.microsoft.com/office/drawing/2014/main" id="{18047D74-C200-677A-8738-923EC3BE1885}"/>
              </a:ext>
            </a:extLst>
          </p:cNvPr>
          <p:cNvPicPr>
            <a:picLocks noChangeAspect="1"/>
          </p:cNvPicPr>
          <p:nvPr/>
        </p:nvPicPr>
        <p:blipFill>
          <a:blip r:embed="rId3"/>
          <a:stretch>
            <a:fillRect/>
          </a:stretch>
        </p:blipFill>
        <p:spPr>
          <a:xfrm>
            <a:off x="1072230" y="8593527"/>
            <a:ext cx="3084559" cy="765822"/>
          </a:xfrm>
          <a:prstGeom prst="rect">
            <a:avLst/>
          </a:prstGeom>
          <a:ln>
            <a:solidFill>
              <a:srgbClr val="FFC000"/>
            </a:solidFill>
          </a:ln>
        </p:spPr>
      </p:pic>
      <p:pic>
        <p:nvPicPr>
          <p:cNvPr id="4" name="Picture 3">
            <a:extLst>
              <a:ext uri="{FF2B5EF4-FFF2-40B4-BE49-F238E27FC236}">
                <a16:creationId xmlns:a16="http://schemas.microsoft.com/office/drawing/2014/main" id="{4F035E1F-3C0A-6C59-67A6-BAB97B68D396}"/>
              </a:ext>
            </a:extLst>
          </p:cNvPr>
          <p:cNvPicPr>
            <a:picLocks noChangeAspect="1"/>
          </p:cNvPicPr>
          <p:nvPr/>
        </p:nvPicPr>
        <p:blipFill>
          <a:blip r:embed="rId4"/>
          <a:stretch>
            <a:fillRect/>
          </a:stretch>
        </p:blipFill>
        <p:spPr>
          <a:xfrm>
            <a:off x="321876" y="1441971"/>
            <a:ext cx="16469180" cy="6869658"/>
          </a:xfrm>
          <a:prstGeom prst="rect">
            <a:avLst/>
          </a:prstGeom>
        </p:spPr>
      </p:pic>
    </p:spTree>
    <p:extLst>
      <p:ext uri="{BB962C8B-B14F-4D97-AF65-F5344CB8AC3E}">
        <p14:creationId xmlns:p14="http://schemas.microsoft.com/office/powerpoint/2010/main" val="195259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481013" y="394251"/>
            <a:ext cx="5022012" cy="645812"/>
          </a:xfrm>
        </p:spPr>
        <p:txBody>
          <a:bodyPr>
            <a:normAutofit fontScale="92500"/>
          </a:bodyPr>
          <a:lstStyle/>
          <a:p>
            <a:r>
              <a:rPr lang="en-US" dirty="0"/>
              <a:t>PAID MEMBER BY POST/SQDN</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342239" y="1532582"/>
            <a:ext cx="5447099" cy="5090838"/>
          </a:xfrm>
        </p:spPr>
        <p:txBody>
          <a:bodyPr>
            <a:normAutofit/>
          </a:bodyPr>
          <a:lstStyle/>
          <a:p>
            <a:r>
              <a:rPr lang="en-US" dirty="0"/>
              <a:t>Department Goals/Awards</a:t>
            </a:r>
          </a:p>
          <a:p>
            <a:r>
              <a:rPr lang="en-US" dirty="0"/>
              <a:t>Paid / </a:t>
            </a:r>
            <a:r>
              <a:rPr lang="en-US" dirty="0" err="1"/>
              <a:t>Mbrship</a:t>
            </a:r>
            <a:r>
              <a:rPr lang="en-US" dirty="0"/>
              <a:t> Year</a:t>
            </a:r>
          </a:p>
          <a:p>
            <a:pPr marL="457200" indent="-457200">
              <a:buFont typeface="Arial" panose="020B0604020202020204" pitchFamily="34" charset="0"/>
              <a:buChar char="•"/>
            </a:pPr>
            <a:r>
              <a:rPr lang="en-US" dirty="0"/>
              <a:t>Includes paid members who have transferred out.</a:t>
            </a:r>
          </a:p>
          <a:p>
            <a:endParaRPr lang="en-US" dirty="0"/>
          </a:p>
          <a:p>
            <a:endParaRPr lang="en-US" dirty="0"/>
          </a:p>
        </p:txBody>
      </p:sp>
      <p:pic>
        <p:nvPicPr>
          <p:cNvPr id="9" name="Picture 8">
            <a:extLst>
              <a:ext uri="{FF2B5EF4-FFF2-40B4-BE49-F238E27FC236}">
                <a16:creationId xmlns:a16="http://schemas.microsoft.com/office/drawing/2014/main" id="{414A33A5-E61D-CBB2-24CC-B2E3331371CB}"/>
              </a:ext>
            </a:extLst>
          </p:cNvPr>
          <p:cNvPicPr>
            <a:picLocks noChangeAspect="1"/>
          </p:cNvPicPr>
          <p:nvPr/>
        </p:nvPicPr>
        <p:blipFill>
          <a:blip r:embed="rId3"/>
          <a:stretch>
            <a:fillRect/>
          </a:stretch>
        </p:blipFill>
        <p:spPr>
          <a:xfrm>
            <a:off x="5789338" y="1139814"/>
            <a:ext cx="2559814" cy="7473972"/>
          </a:xfrm>
          <a:prstGeom prst="rect">
            <a:avLst/>
          </a:prstGeom>
        </p:spPr>
      </p:pic>
      <p:grpSp>
        <p:nvGrpSpPr>
          <p:cNvPr id="8" name="Group 7">
            <a:extLst>
              <a:ext uri="{FF2B5EF4-FFF2-40B4-BE49-F238E27FC236}">
                <a16:creationId xmlns:a16="http://schemas.microsoft.com/office/drawing/2014/main" id="{06CC059E-240E-DB69-D362-86F7BBA17C7F}"/>
              </a:ext>
            </a:extLst>
          </p:cNvPr>
          <p:cNvGrpSpPr/>
          <p:nvPr/>
        </p:nvGrpSpPr>
        <p:grpSpPr>
          <a:xfrm>
            <a:off x="8349152" y="259932"/>
            <a:ext cx="8779001" cy="9285206"/>
            <a:chOff x="8349152" y="259932"/>
            <a:chExt cx="8779001" cy="9285206"/>
          </a:xfrm>
        </p:grpSpPr>
        <p:pic>
          <p:nvPicPr>
            <p:cNvPr id="7" name="Picture 6">
              <a:extLst>
                <a:ext uri="{FF2B5EF4-FFF2-40B4-BE49-F238E27FC236}">
                  <a16:creationId xmlns:a16="http://schemas.microsoft.com/office/drawing/2014/main" id="{6D086A9B-3801-0C04-E3D3-504B83F6F982}"/>
                </a:ext>
              </a:extLst>
            </p:cNvPr>
            <p:cNvPicPr>
              <a:picLocks noChangeAspect="1"/>
            </p:cNvPicPr>
            <p:nvPr/>
          </p:nvPicPr>
          <p:blipFill>
            <a:blip r:embed="rId4"/>
            <a:stretch>
              <a:fillRect/>
            </a:stretch>
          </p:blipFill>
          <p:spPr>
            <a:xfrm>
              <a:off x="8349152" y="259932"/>
              <a:ext cx="8779001" cy="1272650"/>
            </a:xfrm>
            <a:prstGeom prst="rect">
              <a:avLst/>
            </a:prstGeom>
          </p:spPr>
        </p:pic>
        <p:pic>
          <p:nvPicPr>
            <p:cNvPr id="4" name="Picture 3">
              <a:extLst>
                <a:ext uri="{FF2B5EF4-FFF2-40B4-BE49-F238E27FC236}">
                  <a16:creationId xmlns:a16="http://schemas.microsoft.com/office/drawing/2014/main" id="{B8BD06D3-9AEE-028B-8941-20E7AA4A6A0B}"/>
                </a:ext>
              </a:extLst>
            </p:cNvPr>
            <p:cNvPicPr>
              <a:picLocks noChangeAspect="1"/>
            </p:cNvPicPr>
            <p:nvPr/>
          </p:nvPicPr>
          <p:blipFill>
            <a:blip r:embed="rId5"/>
            <a:stretch>
              <a:fillRect/>
            </a:stretch>
          </p:blipFill>
          <p:spPr>
            <a:xfrm>
              <a:off x="8448902" y="1040063"/>
              <a:ext cx="7977044" cy="8505075"/>
            </a:xfrm>
            <a:prstGeom prst="rect">
              <a:avLst/>
            </a:prstGeom>
          </p:spPr>
        </p:pic>
      </p:grpSp>
      <p:sp>
        <p:nvSpPr>
          <p:cNvPr id="5" name="Star: 5 Points 4">
            <a:extLst>
              <a:ext uri="{FF2B5EF4-FFF2-40B4-BE49-F238E27FC236}">
                <a16:creationId xmlns:a16="http://schemas.microsoft.com/office/drawing/2014/main" id="{2B4902AC-C9D9-2A06-60D4-ACB275A4388E}"/>
              </a:ext>
            </a:extLst>
          </p:cNvPr>
          <p:cNvSpPr/>
          <p:nvPr/>
        </p:nvSpPr>
        <p:spPr>
          <a:xfrm>
            <a:off x="5712897" y="4495800"/>
            <a:ext cx="352382" cy="381000"/>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AC014E0-F865-B204-09D8-2E2163B12108}"/>
              </a:ext>
            </a:extLst>
          </p:cNvPr>
          <p:cNvPicPr>
            <a:picLocks noChangeAspect="1"/>
          </p:cNvPicPr>
          <p:nvPr/>
        </p:nvPicPr>
        <p:blipFill>
          <a:blip r:embed="rId6"/>
          <a:stretch>
            <a:fillRect/>
          </a:stretch>
        </p:blipFill>
        <p:spPr>
          <a:xfrm>
            <a:off x="8670131" y="2016917"/>
            <a:ext cx="7380526" cy="7476751"/>
          </a:xfrm>
          <a:prstGeom prst="rect">
            <a:avLst/>
          </a:prstGeom>
        </p:spPr>
      </p:pic>
      <p:pic>
        <p:nvPicPr>
          <p:cNvPr id="6" name="Picture 5">
            <a:extLst>
              <a:ext uri="{FF2B5EF4-FFF2-40B4-BE49-F238E27FC236}">
                <a16:creationId xmlns:a16="http://schemas.microsoft.com/office/drawing/2014/main" id="{4C074F2F-AFAF-9734-E14B-64E866D51450}"/>
              </a:ext>
            </a:extLst>
          </p:cNvPr>
          <p:cNvPicPr>
            <a:picLocks noChangeAspect="1"/>
          </p:cNvPicPr>
          <p:nvPr/>
        </p:nvPicPr>
        <p:blipFill>
          <a:blip r:embed="rId7"/>
          <a:stretch>
            <a:fillRect/>
          </a:stretch>
        </p:blipFill>
        <p:spPr>
          <a:xfrm>
            <a:off x="8921640" y="4078001"/>
            <a:ext cx="8076384" cy="571513"/>
          </a:xfrm>
          <a:prstGeom prst="rect">
            <a:avLst/>
          </a:prstGeom>
          <a:ln w="76200">
            <a:solidFill>
              <a:schemeClr val="accent1"/>
            </a:solidFill>
          </a:ln>
        </p:spPr>
      </p:pic>
    </p:spTree>
    <p:extLst>
      <p:ext uri="{BB962C8B-B14F-4D97-AF65-F5344CB8AC3E}">
        <p14:creationId xmlns:p14="http://schemas.microsoft.com/office/powerpoint/2010/main" val="414501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481013" y="394251"/>
            <a:ext cx="5022012" cy="645812"/>
          </a:xfrm>
        </p:spPr>
        <p:txBody>
          <a:bodyPr>
            <a:normAutofit fontScale="92500"/>
          </a:bodyPr>
          <a:lstStyle/>
          <a:p>
            <a:r>
              <a:rPr lang="en-US" dirty="0"/>
              <a:t>PAID MEMBER BY POST/SQDN</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342239" y="1532581"/>
            <a:ext cx="4529019" cy="7826767"/>
          </a:xfrm>
        </p:spPr>
        <p:txBody>
          <a:bodyPr>
            <a:normAutofit/>
          </a:bodyPr>
          <a:lstStyle/>
          <a:p>
            <a:r>
              <a:rPr lang="en-US" dirty="0"/>
              <a:t>Data Filters</a:t>
            </a:r>
          </a:p>
          <a:p>
            <a:pPr marL="457200" indent="-457200">
              <a:buFont typeface="Arial" panose="020B0604020202020204" pitchFamily="34" charset="0"/>
              <a:buChar char="•"/>
            </a:pPr>
            <a:r>
              <a:rPr lang="en-US" dirty="0"/>
              <a:t>Organization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Post/Squadron</a:t>
            </a:r>
          </a:p>
          <a:p>
            <a:endParaRPr lang="en-US" dirty="0"/>
          </a:p>
          <a:p>
            <a:endParaRPr lang="en-US" dirty="0"/>
          </a:p>
          <a:p>
            <a:pPr marL="457200" indent="-457200">
              <a:buFont typeface="Arial" panose="020B0604020202020204" pitchFamily="34" charset="0"/>
              <a:buChar char="•"/>
            </a:pPr>
            <a:r>
              <a:rPr lang="en-US" dirty="0"/>
              <a:t>Last Paid Year</a:t>
            </a:r>
          </a:p>
          <a:p>
            <a:endParaRPr lang="en-US" dirty="0"/>
          </a:p>
          <a:p>
            <a:endParaRPr lang="en-US" dirty="0"/>
          </a:p>
        </p:txBody>
      </p:sp>
      <p:pic>
        <p:nvPicPr>
          <p:cNvPr id="6" name="Picture 5">
            <a:extLst>
              <a:ext uri="{FF2B5EF4-FFF2-40B4-BE49-F238E27FC236}">
                <a16:creationId xmlns:a16="http://schemas.microsoft.com/office/drawing/2014/main" id="{1B00B600-EA23-4386-FCC1-6E384F8A57B8}"/>
              </a:ext>
            </a:extLst>
          </p:cNvPr>
          <p:cNvPicPr>
            <a:picLocks noChangeAspect="1"/>
          </p:cNvPicPr>
          <p:nvPr/>
        </p:nvPicPr>
        <p:blipFill>
          <a:blip r:embed="rId3"/>
          <a:stretch>
            <a:fillRect/>
          </a:stretch>
        </p:blipFill>
        <p:spPr>
          <a:xfrm>
            <a:off x="5300309" y="1532582"/>
            <a:ext cx="12222543" cy="3471680"/>
          </a:xfrm>
          <a:prstGeom prst="rect">
            <a:avLst/>
          </a:prstGeom>
        </p:spPr>
      </p:pic>
      <p:pic>
        <p:nvPicPr>
          <p:cNvPr id="11" name="Picture 10">
            <a:extLst>
              <a:ext uri="{FF2B5EF4-FFF2-40B4-BE49-F238E27FC236}">
                <a16:creationId xmlns:a16="http://schemas.microsoft.com/office/drawing/2014/main" id="{EF75AD30-42D6-5904-AD66-D3FAFA70A295}"/>
              </a:ext>
            </a:extLst>
          </p:cNvPr>
          <p:cNvPicPr>
            <a:picLocks noChangeAspect="1"/>
          </p:cNvPicPr>
          <p:nvPr/>
        </p:nvPicPr>
        <p:blipFill>
          <a:blip r:embed="rId4"/>
          <a:stretch>
            <a:fillRect/>
          </a:stretch>
        </p:blipFill>
        <p:spPr>
          <a:xfrm>
            <a:off x="1127177" y="2747374"/>
            <a:ext cx="1969693" cy="1134855"/>
          </a:xfrm>
          <a:prstGeom prst="rect">
            <a:avLst/>
          </a:prstGeom>
          <a:ln w="76200">
            <a:solidFill>
              <a:srgbClr val="FFC000"/>
            </a:solidFill>
          </a:ln>
        </p:spPr>
      </p:pic>
      <p:pic>
        <p:nvPicPr>
          <p:cNvPr id="14" name="Picture 13">
            <a:extLst>
              <a:ext uri="{FF2B5EF4-FFF2-40B4-BE49-F238E27FC236}">
                <a16:creationId xmlns:a16="http://schemas.microsoft.com/office/drawing/2014/main" id="{0B9478E3-5DC3-0D3D-B23B-A3294B9E8E1F}"/>
              </a:ext>
            </a:extLst>
          </p:cNvPr>
          <p:cNvPicPr>
            <a:picLocks noChangeAspect="1"/>
          </p:cNvPicPr>
          <p:nvPr/>
        </p:nvPicPr>
        <p:blipFill>
          <a:blip r:embed="rId5"/>
          <a:stretch>
            <a:fillRect/>
          </a:stretch>
        </p:blipFill>
        <p:spPr>
          <a:xfrm>
            <a:off x="1221889" y="4628320"/>
            <a:ext cx="2209919" cy="1140604"/>
          </a:xfrm>
          <a:prstGeom prst="rect">
            <a:avLst/>
          </a:prstGeom>
          <a:ln w="76200">
            <a:solidFill>
              <a:srgbClr val="FFC000"/>
            </a:solidFill>
          </a:ln>
        </p:spPr>
      </p:pic>
      <p:pic>
        <p:nvPicPr>
          <p:cNvPr id="16" name="Picture 15">
            <a:extLst>
              <a:ext uri="{FF2B5EF4-FFF2-40B4-BE49-F238E27FC236}">
                <a16:creationId xmlns:a16="http://schemas.microsoft.com/office/drawing/2014/main" id="{864480F3-F3AC-A1F1-5EF3-227C365A9F35}"/>
              </a:ext>
            </a:extLst>
          </p:cNvPr>
          <p:cNvPicPr>
            <a:picLocks noChangeAspect="1"/>
          </p:cNvPicPr>
          <p:nvPr/>
        </p:nvPicPr>
        <p:blipFill>
          <a:blip r:embed="rId6"/>
          <a:stretch>
            <a:fillRect/>
          </a:stretch>
        </p:blipFill>
        <p:spPr>
          <a:xfrm>
            <a:off x="1127177" y="6576388"/>
            <a:ext cx="2209919" cy="2209919"/>
          </a:xfrm>
          <a:prstGeom prst="rect">
            <a:avLst/>
          </a:prstGeom>
          <a:ln w="76200">
            <a:solidFill>
              <a:srgbClr val="FFC000"/>
            </a:solidFill>
          </a:ln>
        </p:spPr>
      </p:pic>
      <p:sp>
        <p:nvSpPr>
          <p:cNvPr id="4" name="TextBox 3">
            <a:extLst>
              <a:ext uri="{FF2B5EF4-FFF2-40B4-BE49-F238E27FC236}">
                <a16:creationId xmlns:a16="http://schemas.microsoft.com/office/drawing/2014/main" id="{C1A5B40B-86A6-36A0-12FF-CA2F24D8200D}"/>
              </a:ext>
            </a:extLst>
          </p:cNvPr>
          <p:cNvSpPr txBox="1"/>
          <p:nvPr/>
        </p:nvSpPr>
        <p:spPr>
          <a:xfrm>
            <a:off x="5503025" y="5004262"/>
            <a:ext cx="11376052" cy="2554545"/>
          </a:xfrm>
          <a:prstGeom prst="rect">
            <a:avLst/>
          </a:prstGeom>
          <a:solidFill>
            <a:schemeClr val="tx2">
              <a:lumMod val="40000"/>
              <a:lumOff val="60000"/>
            </a:schemeClr>
          </a:solidFill>
        </p:spPr>
        <p:txBody>
          <a:bodyPr wrap="square" rtlCol="0">
            <a:spAutoFit/>
          </a:bodyPr>
          <a:lstStyle/>
          <a:p>
            <a:r>
              <a:rPr lang="en-US" sz="4000" b="0" i="0" dirty="0">
                <a:solidFill>
                  <a:schemeClr val="bg1"/>
                </a:solidFill>
                <a:effectLst/>
                <a:latin typeface="Calibri" panose="020F0502020204030204" pitchFamily="34" charset="0"/>
              </a:rPr>
              <a:t>A member that joins through the national DMS program is placed into a HQs post and dues are encumbered (AD) to national HQ until the member renews twice or is transferred to a local post.  </a:t>
            </a:r>
            <a:endParaRPr lang="en-US" sz="4000" dirty="0">
              <a:solidFill>
                <a:schemeClr val="bg1"/>
              </a:solidFill>
            </a:endParaRPr>
          </a:p>
        </p:txBody>
      </p:sp>
    </p:spTree>
    <p:extLst>
      <p:ext uri="{BB962C8B-B14F-4D97-AF65-F5344CB8AC3E}">
        <p14:creationId xmlns:p14="http://schemas.microsoft.com/office/powerpoint/2010/main" val="1244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1000"/>
                                        <p:tgtEl>
                                          <p:spTgt spid="2">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up)">
                                      <p:cBhvr>
                                        <p:cTn id="20" dur="1000"/>
                                        <p:tgtEl>
                                          <p:spTgt spid="2">
                                            <p:txEl>
                                              <p:pRg st="4" end="4"/>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up)">
                                      <p:cBhvr>
                                        <p:cTn id="28" dur="1000"/>
                                        <p:tgtEl>
                                          <p:spTgt spid="2">
                                            <p:txEl>
                                              <p:pRg st="7" end="7"/>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481013" y="394251"/>
            <a:ext cx="5022012" cy="645812"/>
          </a:xfrm>
        </p:spPr>
        <p:txBody>
          <a:bodyPr>
            <a:normAutofit fontScale="92500"/>
          </a:bodyPr>
          <a:lstStyle/>
          <a:p>
            <a:r>
              <a:rPr lang="en-US" dirty="0"/>
              <a:t>PAID MEMBER BY POST/SQDN</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342239" y="1532582"/>
            <a:ext cx="5447099" cy="5090838"/>
          </a:xfrm>
        </p:spPr>
        <p:txBody>
          <a:bodyPr>
            <a:normAutofit/>
          </a:bodyPr>
          <a:lstStyle/>
          <a:p>
            <a:r>
              <a:rPr lang="en-US" dirty="0"/>
              <a:t>2024 Paid Members</a:t>
            </a:r>
          </a:p>
          <a:p>
            <a:r>
              <a:rPr lang="en-US" dirty="0"/>
              <a:t>Export:</a:t>
            </a:r>
          </a:p>
          <a:p>
            <a:pPr marL="457200">
              <a:buFont typeface="Arial" panose="020B0604020202020204" pitchFamily="34" charset="0"/>
              <a:buChar char="•"/>
            </a:pPr>
            <a:r>
              <a:rPr lang="en-US" dirty="0"/>
              <a:t>PDF</a:t>
            </a:r>
          </a:p>
          <a:p>
            <a:pPr marL="457200">
              <a:buFont typeface="Arial" panose="020B0604020202020204" pitchFamily="34" charset="0"/>
              <a:buChar char="•"/>
            </a:pPr>
            <a:r>
              <a:rPr lang="en-US" dirty="0"/>
              <a:t>Excel</a:t>
            </a:r>
          </a:p>
          <a:p>
            <a:endParaRPr lang="en-US" dirty="0"/>
          </a:p>
          <a:p>
            <a:endParaRPr lang="en-US" dirty="0"/>
          </a:p>
        </p:txBody>
      </p:sp>
      <p:grpSp>
        <p:nvGrpSpPr>
          <p:cNvPr id="7" name="Group 6">
            <a:extLst>
              <a:ext uri="{FF2B5EF4-FFF2-40B4-BE49-F238E27FC236}">
                <a16:creationId xmlns:a16="http://schemas.microsoft.com/office/drawing/2014/main" id="{19C7D1F7-CFFE-A1B8-C0BF-E2BD428195C9}"/>
              </a:ext>
            </a:extLst>
          </p:cNvPr>
          <p:cNvGrpSpPr/>
          <p:nvPr/>
        </p:nvGrpSpPr>
        <p:grpSpPr>
          <a:xfrm>
            <a:off x="5789338" y="558098"/>
            <a:ext cx="10594076" cy="6660253"/>
            <a:chOff x="5789338" y="558098"/>
            <a:chExt cx="10594076" cy="6660253"/>
          </a:xfrm>
        </p:grpSpPr>
        <p:pic>
          <p:nvPicPr>
            <p:cNvPr id="5" name="Picture 4">
              <a:extLst>
                <a:ext uri="{FF2B5EF4-FFF2-40B4-BE49-F238E27FC236}">
                  <a16:creationId xmlns:a16="http://schemas.microsoft.com/office/drawing/2014/main" id="{3C26014E-1D9B-E2CD-540B-C9FE0F51E369}"/>
                </a:ext>
              </a:extLst>
            </p:cNvPr>
            <p:cNvPicPr>
              <a:picLocks noChangeAspect="1"/>
            </p:cNvPicPr>
            <p:nvPr/>
          </p:nvPicPr>
          <p:blipFill>
            <a:blip r:embed="rId3"/>
            <a:stretch>
              <a:fillRect/>
            </a:stretch>
          </p:blipFill>
          <p:spPr>
            <a:xfrm>
              <a:off x="5789338" y="558098"/>
              <a:ext cx="10594076" cy="5677602"/>
            </a:xfrm>
            <a:prstGeom prst="rect">
              <a:avLst/>
            </a:prstGeom>
          </p:spPr>
        </p:pic>
        <p:pic>
          <p:nvPicPr>
            <p:cNvPr id="6" name="Picture 5">
              <a:extLst>
                <a:ext uri="{FF2B5EF4-FFF2-40B4-BE49-F238E27FC236}">
                  <a16:creationId xmlns:a16="http://schemas.microsoft.com/office/drawing/2014/main" id="{5A7076CA-F0E0-2F10-8408-2081C1177739}"/>
                </a:ext>
              </a:extLst>
            </p:cNvPr>
            <p:cNvPicPr>
              <a:picLocks noChangeAspect="1"/>
            </p:cNvPicPr>
            <p:nvPr/>
          </p:nvPicPr>
          <p:blipFill>
            <a:blip r:embed="rId4"/>
            <a:stretch>
              <a:fillRect/>
            </a:stretch>
          </p:blipFill>
          <p:spPr>
            <a:xfrm>
              <a:off x="5896203" y="3623125"/>
              <a:ext cx="10009921" cy="3595226"/>
            </a:xfrm>
            <a:prstGeom prst="rect">
              <a:avLst/>
            </a:prstGeom>
          </p:spPr>
        </p:pic>
      </p:grpSp>
      <p:grpSp>
        <p:nvGrpSpPr>
          <p:cNvPr id="9" name="Group 8">
            <a:extLst>
              <a:ext uri="{FF2B5EF4-FFF2-40B4-BE49-F238E27FC236}">
                <a16:creationId xmlns:a16="http://schemas.microsoft.com/office/drawing/2014/main" id="{123B6CA4-B4A2-B74B-630C-CF5023F0BE51}"/>
              </a:ext>
            </a:extLst>
          </p:cNvPr>
          <p:cNvGrpSpPr/>
          <p:nvPr/>
        </p:nvGrpSpPr>
        <p:grpSpPr>
          <a:xfrm>
            <a:off x="10310813" y="2992800"/>
            <a:ext cx="2400961" cy="3767999"/>
            <a:chOff x="3814933" y="2326723"/>
            <a:chExt cx="2161864" cy="2974004"/>
          </a:xfrm>
        </p:grpSpPr>
        <p:sp>
          <p:nvSpPr>
            <p:cNvPr id="10" name="Oval 9">
              <a:extLst>
                <a:ext uri="{FF2B5EF4-FFF2-40B4-BE49-F238E27FC236}">
                  <a16:creationId xmlns:a16="http://schemas.microsoft.com/office/drawing/2014/main" id="{F8124249-C135-7F3B-13D6-1AA6EEB4D657}"/>
                </a:ext>
              </a:extLst>
            </p:cNvPr>
            <p:cNvSpPr/>
            <p:nvPr/>
          </p:nvSpPr>
          <p:spPr>
            <a:xfrm>
              <a:off x="3814933" y="2326723"/>
              <a:ext cx="532435" cy="465246"/>
            </a:xfrm>
            <a:prstGeom prst="ellipse">
              <a:avLst/>
            </a:prstGeom>
            <a:noFill/>
            <a:ln w="762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11" name="Picture 10">
              <a:extLst>
                <a:ext uri="{FF2B5EF4-FFF2-40B4-BE49-F238E27FC236}">
                  <a16:creationId xmlns:a16="http://schemas.microsoft.com/office/drawing/2014/main" id="{E473CFA5-D9CC-3DDA-D6A2-70A6D2A5AF9D}"/>
                </a:ext>
              </a:extLst>
            </p:cNvPr>
            <p:cNvPicPr>
              <a:picLocks noChangeAspect="1"/>
            </p:cNvPicPr>
            <p:nvPr/>
          </p:nvPicPr>
          <p:blipFill>
            <a:blip r:embed="rId5"/>
            <a:stretch>
              <a:fillRect/>
            </a:stretch>
          </p:blipFill>
          <p:spPr>
            <a:xfrm>
              <a:off x="4668222" y="2559346"/>
              <a:ext cx="1308575" cy="2741381"/>
            </a:xfrm>
            <a:prstGeom prst="rect">
              <a:avLst/>
            </a:prstGeom>
            <a:ln w="76200">
              <a:solidFill>
                <a:srgbClr val="FFC000"/>
              </a:solidFill>
            </a:ln>
          </p:spPr>
        </p:pic>
        <p:cxnSp>
          <p:nvCxnSpPr>
            <p:cNvPr id="12" name="Straight Arrow Connector 11">
              <a:extLst>
                <a:ext uri="{FF2B5EF4-FFF2-40B4-BE49-F238E27FC236}">
                  <a16:creationId xmlns:a16="http://schemas.microsoft.com/office/drawing/2014/main" id="{D69A7913-FE6D-FA61-3512-5C0D72995D36}"/>
                </a:ext>
              </a:extLst>
            </p:cNvPr>
            <p:cNvCxnSpPr>
              <a:stCxn id="10" idx="5"/>
            </p:cNvCxnSpPr>
            <p:nvPr/>
          </p:nvCxnSpPr>
          <p:spPr>
            <a:xfrm>
              <a:off x="4269395" y="2723835"/>
              <a:ext cx="302605" cy="144056"/>
            </a:xfrm>
            <a:prstGeom prst="straightConnector1">
              <a:avLst/>
            </a:prstGeom>
            <a:ln w="76200">
              <a:solidFill>
                <a:srgbClr val="FFC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1150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481013" y="394251"/>
            <a:ext cx="5022012" cy="645812"/>
          </a:xfrm>
        </p:spPr>
        <p:txBody>
          <a:bodyPr>
            <a:normAutofit/>
          </a:bodyPr>
          <a:lstStyle/>
          <a:p>
            <a:r>
              <a:rPr lang="en-US" dirty="0"/>
              <a:t>PAID MEMBER BY POST</a:t>
            </a:r>
          </a:p>
        </p:txBody>
      </p:sp>
      <p:pic>
        <p:nvPicPr>
          <p:cNvPr id="11" name="Picture 10">
            <a:extLst>
              <a:ext uri="{FF2B5EF4-FFF2-40B4-BE49-F238E27FC236}">
                <a16:creationId xmlns:a16="http://schemas.microsoft.com/office/drawing/2014/main" id="{49F32A56-656E-167B-CD26-B53EA03DCF99}"/>
              </a:ext>
            </a:extLst>
          </p:cNvPr>
          <p:cNvPicPr>
            <a:picLocks noChangeAspect="1"/>
          </p:cNvPicPr>
          <p:nvPr/>
        </p:nvPicPr>
        <p:blipFill>
          <a:blip r:embed="rId3"/>
          <a:stretch>
            <a:fillRect/>
          </a:stretch>
        </p:blipFill>
        <p:spPr>
          <a:xfrm>
            <a:off x="787093" y="8358976"/>
            <a:ext cx="4409851" cy="594370"/>
          </a:xfrm>
          <a:prstGeom prst="rect">
            <a:avLst/>
          </a:prstGeom>
          <a:ln w="57150">
            <a:solidFill>
              <a:schemeClr val="accent1"/>
            </a:solidFill>
          </a:ln>
        </p:spPr>
      </p:pic>
      <p:grpSp>
        <p:nvGrpSpPr>
          <p:cNvPr id="14" name="Group 13">
            <a:extLst>
              <a:ext uri="{FF2B5EF4-FFF2-40B4-BE49-F238E27FC236}">
                <a16:creationId xmlns:a16="http://schemas.microsoft.com/office/drawing/2014/main" id="{678D7969-60C9-3662-BD4E-B3D47585553D}"/>
              </a:ext>
            </a:extLst>
          </p:cNvPr>
          <p:cNvGrpSpPr/>
          <p:nvPr/>
        </p:nvGrpSpPr>
        <p:grpSpPr>
          <a:xfrm>
            <a:off x="7248240" y="8317460"/>
            <a:ext cx="6437359" cy="765822"/>
            <a:chOff x="7248240" y="8317460"/>
            <a:chExt cx="6437359" cy="765822"/>
          </a:xfrm>
        </p:grpSpPr>
        <p:pic>
          <p:nvPicPr>
            <p:cNvPr id="12" name="Picture 11">
              <a:extLst>
                <a:ext uri="{FF2B5EF4-FFF2-40B4-BE49-F238E27FC236}">
                  <a16:creationId xmlns:a16="http://schemas.microsoft.com/office/drawing/2014/main" id="{18047D74-C200-677A-8738-923EC3BE1885}"/>
                </a:ext>
              </a:extLst>
            </p:cNvPr>
            <p:cNvPicPr>
              <a:picLocks noChangeAspect="1"/>
            </p:cNvPicPr>
            <p:nvPr/>
          </p:nvPicPr>
          <p:blipFill>
            <a:blip r:embed="rId4"/>
            <a:stretch>
              <a:fillRect/>
            </a:stretch>
          </p:blipFill>
          <p:spPr>
            <a:xfrm>
              <a:off x="10601040" y="8317460"/>
              <a:ext cx="3084559" cy="765822"/>
            </a:xfrm>
            <a:prstGeom prst="rect">
              <a:avLst/>
            </a:prstGeom>
            <a:ln>
              <a:solidFill>
                <a:srgbClr val="FFC000"/>
              </a:solidFill>
            </a:ln>
          </p:spPr>
        </p:pic>
        <p:sp>
          <p:nvSpPr>
            <p:cNvPr id="13" name="TextBox 12">
              <a:extLst>
                <a:ext uri="{FF2B5EF4-FFF2-40B4-BE49-F238E27FC236}">
                  <a16:creationId xmlns:a16="http://schemas.microsoft.com/office/drawing/2014/main" id="{65C11309-DF5F-8291-8EC2-09C4CBBD594E}"/>
                </a:ext>
              </a:extLst>
            </p:cNvPr>
            <p:cNvSpPr txBox="1"/>
            <p:nvPr/>
          </p:nvSpPr>
          <p:spPr>
            <a:xfrm>
              <a:off x="7248240" y="8403257"/>
              <a:ext cx="3352800" cy="584775"/>
            </a:xfrm>
            <a:prstGeom prst="rect">
              <a:avLst/>
            </a:prstGeom>
            <a:noFill/>
          </p:spPr>
          <p:txBody>
            <a:bodyPr wrap="square" rtlCol="0">
              <a:spAutoFit/>
            </a:bodyPr>
            <a:lstStyle/>
            <a:p>
              <a:r>
                <a:rPr lang="en-US" sz="3200" b="1" dirty="0"/>
                <a:t>Current Roster</a:t>
              </a:r>
            </a:p>
          </p:txBody>
        </p:sp>
      </p:grpSp>
      <p:pic>
        <p:nvPicPr>
          <p:cNvPr id="4" name="Picture 3">
            <a:extLst>
              <a:ext uri="{FF2B5EF4-FFF2-40B4-BE49-F238E27FC236}">
                <a16:creationId xmlns:a16="http://schemas.microsoft.com/office/drawing/2014/main" id="{A54398DE-D99F-6AB3-7158-3F389C274A43}"/>
              </a:ext>
            </a:extLst>
          </p:cNvPr>
          <p:cNvPicPr>
            <a:picLocks noChangeAspect="1"/>
          </p:cNvPicPr>
          <p:nvPr/>
        </p:nvPicPr>
        <p:blipFill>
          <a:blip r:embed="rId5"/>
          <a:stretch>
            <a:fillRect/>
          </a:stretch>
        </p:blipFill>
        <p:spPr>
          <a:xfrm>
            <a:off x="346188" y="1402080"/>
            <a:ext cx="16647885" cy="6202680"/>
          </a:xfrm>
          <a:prstGeom prst="rect">
            <a:avLst/>
          </a:prstGeom>
        </p:spPr>
      </p:pic>
    </p:spTree>
    <p:extLst>
      <p:ext uri="{BB962C8B-B14F-4D97-AF65-F5344CB8AC3E}">
        <p14:creationId xmlns:p14="http://schemas.microsoft.com/office/powerpoint/2010/main" val="26854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814388" y="367482"/>
            <a:ext cx="6243637" cy="645811"/>
          </a:xfrm>
        </p:spPr>
        <p:txBody>
          <a:bodyPr>
            <a:normAutofit fontScale="92500"/>
          </a:bodyPr>
          <a:lstStyle/>
          <a:p>
            <a:r>
              <a:rPr lang="en-US" dirty="0"/>
              <a:t>	MEMBER ONLINE RENEWALS</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342239" y="1532582"/>
            <a:ext cx="5447099" cy="5090838"/>
          </a:xfrm>
        </p:spPr>
        <p:txBody>
          <a:bodyPr>
            <a:normAutofit/>
          </a:bodyPr>
          <a:lstStyle/>
          <a:p>
            <a:r>
              <a:rPr lang="en-US" dirty="0"/>
              <a:t>Payment collected by National HQs.</a:t>
            </a:r>
          </a:p>
          <a:p>
            <a:r>
              <a:rPr lang="en-US" dirty="0"/>
              <a:t>Post dues are sent to department to distribute.</a:t>
            </a:r>
          </a:p>
          <a:p>
            <a:r>
              <a:rPr lang="en-US" dirty="0"/>
              <a:t>Dues must equal National + Department per capita for a member to renew online.</a:t>
            </a:r>
          </a:p>
          <a:p>
            <a:endParaRPr lang="en-US" dirty="0"/>
          </a:p>
          <a:p>
            <a:endParaRPr lang="en-US" dirty="0"/>
          </a:p>
        </p:txBody>
      </p:sp>
      <p:pic>
        <p:nvPicPr>
          <p:cNvPr id="9" name="Picture 8">
            <a:extLst>
              <a:ext uri="{FF2B5EF4-FFF2-40B4-BE49-F238E27FC236}">
                <a16:creationId xmlns:a16="http://schemas.microsoft.com/office/drawing/2014/main" id="{414A33A5-E61D-CBB2-24CC-B2E3331371CB}"/>
              </a:ext>
            </a:extLst>
          </p:cNvPr>
          <p:cNvPicPr>
            <a:picLocks noChangeAspect="1"/>
          </p:cNvPicPr>
          <p:nvPr/>
        </p:nvPicPr>
        <p:blipFill>
          <a:blip r:embed="rId3"/>
          <a:stretch>
            <a:fillRect/>
          </a:stretch>
        </p:blipFill>
        <p:spPr>
          <a:xfrm>
            <a:off x="5789338" y="1139814"/>
            <a:ext cx="2559814" cy="7473972"/>
          </a:xfrm>
          <a:prstGeom prst="rect">
            <a:avLst/>
          </a:prstGeom>
        </p:spPr>
      </p:pic>
      <p:grpSp>
        <p:nvGrpSpPr>
          <p:cNvPr id="8" name="Group 7">
            <a:extLst>
              <a:ext uri="{FF2B5EF4-FFF2-40B4-BE49-F238E27FC236}">
                <a16:creationId xmlns:a16="http://schemas.microsoft.com/office/drawing/2014/main" id="{06CC059E-240E-DB69-D362-86F7BBA17C7F}"/>
              </a:ext>
            </a:extLst>
          </p:cNvPr>
          <p:cNvGrpSpPr/>
          <p:nvPr/>
        </p:nvGrpSpPr>
        <p:grpSpPr>
          <a:xfrm>
            <a:off x="8349152" y="259932"/>
            <a:ext cx="8779001" cy="9285206"/>
            <a:chOff x="8349152" y="259932"/>
            <a:chExt cx="8779001" cy="9285206"/>
          </a:xfrm>
        </p:grpSpPr>
        <p:pic>
          <p:nvPicPr>
            <p:cNvPr id="7" name="Picture 6">
              <a:extLst>
                <a:ext uri="{FF2B5EF4-FFF2-40B4-BE49-F238E27FC236}">
                  <a16:creationId xmlns:a16="http://schemas.microsoft.com/office/drawing/2014/main" id="{6D086A9B-3801-0C04-E3D3-504B83F6F982}"/>
                </a:ext>
              </a:extLst>
            </p:cNvPr>
            <p:cNvPicPr>
              <a:picLocks noChangeAspect="1"/>
            </p:cNvPicPr>
            <p:nvPr/>
          </p:nvPicPr>
          <p:blipFill>
            <a:blip r:embed="rId4"/>
            <a:stretch>
              <a:fillRect/>
            </a:stretch>
          </p:blipFill>
          <p:spPr>
            <a:xfrm>
              <a:off x="8349152" y="259932"/>
              <a:ext cx="8779001" cy="1272650"/>
            </a:xfrm>
            <a:prstGeom prst="rect">
              <a:avLst/>
            </a:prstGeom>
          </p:spPr>
        </p:pic>
        <p:pic>
          <p:nvPicPr>
            <p:cNvPr id="4" name="Picture 3">
              <a:extLst>
                <a:ext uri="{FF2B5EF4-FFF2-40B4-BE49-F238E27FC236}">
                  <a16:creationId xmlns:a16="http://schemas.microsoft.com/office/drawing/2014/main" id="{B8BD06D3-9AEE-028B-8941-20E7AA4A6A0B}"/>
                </a:ext>
              </a:extLst>
            </p:cNvPr>
            <p:cNvPicPr>
              <a:picLocks noChangeAspect="1"/>
            </p:cNvPicPr>
            <p:nvPr/>
          </p:nvPicPr>
          <p:blipFill>
            <a:blip r:embed="rId5"/>
            <a:stretch>
              <a:fillRect/>
            </a:stretch>
          </p:blipFill>
          <p:spPr>
            <a:xfrm>
              <a:off x="8448902" y="1040063"/>
              <a:ext cx="7977044" cy="8505075"/>
            </a:xfrm>
            <a:prstGeom prst="rect">
              <a:avLst/>
            </a:prstGeom>
          </p:spPr>
        </p:pic>
      </p:grpSp>
      <p:sp>
        <p:nvSpPr>
          <p:cNvPr id="5" name="Star: 5 Points 4">
            <a:extLst>
              <a:ext uri="{FF2B5EF4-FFF2-40B4-BE49-F238E27FC236}">
                <a16:creationId xmlns:a16="http://schemas.microsoft.com/office/drawing/2014/main" id="{C9DE9E49-443E-0C13-F068-EA764566DE99}"/>
              </a:ext>
            </a:extLst>
          </p:cNvPr>
          <p:cNvSpPr/>
          <p:nvPr/>
        </p:nvSpPr>
        <p:spPr>
          <a:xfrm>
            <a:off x="5712897" y="4495800"/>
            <a:ext cx="352382" cy="381000"/>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AE9CDA6-0815-9D47-3AFD-AD7C21743A49}"/>
              </a:ext>
            </a:extLst>
          </p:cNvPr>
          <p:cNvPicPr>
            <a:picLocks noChangeAspect="1"/>
          </p:cNvPicPr>
          <p:nvPr/>
        </p:nvPicPr>
        <p:blipFill>
          <a:blip r:embed="rId6"/>
          <a:stretch>
            <a:fillRect/>
          </a:stretch>
        </p:blipFill>
        <p:spPr>
          <a:xfrm>
            <a:off x="8670131" y="2016917"/>
            <a:ext cx="7380526" cy="7476751"/>
          </a:xfrm>
          <a:prstGeom prst="rect">
            <a:avLst/>
          </a:prstGeom>
        </p:spPr>
      </p:pic>
      <p:pic>
        <p:nvPicPr>
          <p:cNvPr id="6" name="Picture 5">
            <a:extLst>
              <a:ext uri="{FF2B5EF4-FFF2-40B4-BE49-F238E27FC236}">
                <a16:creationId xmlns:a16="http://schemas.microsoft.com/office/drawing/2014/main" id="{B3E9E16B-120A-F42B-6685-DBA2644C28AD}"/>
              </a:ext>
            </a:extLst>
          </p:cNvPr>
          <p:cNvPicPr>
            <a:picLocks noChangeAspect="1"/>
          </p:cNvPicPr>
          <p:nvPr/>
        </p:nvPicPr>
        <p:blipFill>
          <a:blip r:embed="rId7"/>
          <a:stretch>
            <a:fillRect/>
          </a:stretch>
        </p:blipFill>
        <p:spPr>
          <a:xfrm>
            <a:off x="8884063" y="2977505"/>
            <a:ext cx="5085461" cy="613420"/>
          </a:xfrm>
          <a:prstGeom prst="rect">
            <a:avLst/>
          </a:prstGeom>
          <a:ln w="38100">
            <a:solidFill>
              <a:schemeClr val="accent1"/>
            </a:solidFill>
          </a:ln>
        </p:spPr>
      </p:pic>
    </p:spTree>
    <p:extLst>
      <p:ext uri="{BB962C8B-B14F-4D97-AF65-F5344CB8AC3E}">
        <p14:creationId xmlns:p14="http://schemas.microsoft.com/office/powerpoint/2010/main" val="69445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ABD7C-9918-18F9-2D38-43AEDBCF517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52B5A2A-F4D6-011A-3809-7911681D521C}"/>
              </a:ext>
            </a:extLst>
          </p:cNvPr>
          <p:cNvSpPr>
            <a:spLocks noGrp="1"/>
          </p:cNvSpPr>
          <p:nvPr>
            <p:ph type="body" sz="quarter" idx="10"/>
          </p:nvPr>
        </p:nvSpPr>
        <p:spPr/>
        <p:txBody>
          <a:bodyPr>
            <a:normAutofit fontScale="85000" lnSpcReduction="10000"/>
          </a:bodyPr>
          <a:lstStyle/>
          <a:p>
            <a:r>
              <a:rPr lang="en-US" dirty="0"/>
              <a:t>MEMBER ONLINE RENEWAL</a:t>
            </a:r>
          </a:p>
        </p:txBody>
      </p:sp>
      <p:sp>
        <p:nvSpPr>
          <p:cNvPr id="22" name="TextBox 21">
            <a:extLst>
              <a:ext uri="{FF2B5EF4-FFF2-40B4-BE49-F238E27FC236}">
                <a16:creationId xmlns:a16="http://schemas.microsoft.com/office/drawing/2014/main" id="{FB6618AA-FB35-BD1F-B036-D6BC6F22A2C5}"/>
              </a:ext>
            </a:extLst>
          </p:cNvPr>
          <p:cNvSpPr txBox="1"/>
          <p:nvPr/>
        </p:nvSpPr>
        <p:spPr>
          <a:xfrm>
            <a:off x="5815067" y="177548"/>
            <a:ext cx="9697649" cy="523220"/>
          </a:xfrm>
          <a:prstGeom prst="rect">
            <a:avLst/>
          </a:prstGeom>
          <a:noFill/>
        </p:spPr>
        <p:txBody>
          <a:bodyPr wrap="square" rtlCol="0">
            <a:spAutoFit/>
          </a:bodyPr>
          <a:lstStyle/>
          <a:p>
            <a:r>
              <a:rPr lang="en-US" sz="2800" dirty="0"/>
              <a:t>Lists member paid online through national headquarters.</a:t>
            </a:r>
          </a:p>
        </p:txBody>
      </p:sp>
      <p:pic>
        <p:nvPicPr>
          <p:cNvPr id="3" name="Picture 2">
            <a:extLst>
              <a:ext uri="{FF2B5EF4-FFF2-40B4-BE49-F238E27FC236}">
                <a16:creationId xmlns:a16="http://schemas.microsoft.com/office/drawing/2014/main" id="{92540EDE-6C9E-7762-3547-738678BA2B32}"/>
              </a:ext>
            </a:extLst>
          </p:cNvPr>
          <p:cNvPicPr>
            <a:picLocks noChangeAspect="1"/>
          </p:cNvPicPr>
          <p:nvPr/>
        </p:nvPicPr>
        <p:blipFill>
          <a:blip r:embed="rId3"/>
          <a:stretch>
            <a:fillRect/>
          </a:stretch>
        </p:blipFill>
        <p:spPr>
          <a:xfrm>
            <a:off x="313493" y="1507263"/>
            <a:ext cx="16713275" cy="7852085"/>
          </a:xfrm>
          <a:prstGeom prst="rect">
            <a:avLst/>
          </a:prstGeom>
        </p:spPr>
      </p:pic>
      <p:sp>
        <p:nvSpPr>
          <p:cNvPr id="13" name="Oval 12">
            <a:extLst>
              <a:ext uri="{FF2B5EF4-FFF2-40B4-BE49-F238E27FC236}">
                <a16:creationId xmlns:a16="http://schemas.microsoft.com/office/drawing/2014/main" id="{3FF7A75E-1AF9-2E77-D7C9-052F6C5FDEAC}"/>
              </a:ext>
            </a:extLst>
          </p:cNvPr>
          <p:cNvSpPr/>
          <p:nvPr/>
        </p:nvSpPr>
        <p:spPr>
          <a:xfrm>
            <a:off x="14494418" y="3973473"/>
            <a:ext cx="2036596" cy="1459832"/>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292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9C4C2-53A6-CE4C-FEC6-41F4AE2EA68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BB85661-89FD-088B-80A5-F285DE7D972D}"/>
              </a:ext>
            </a:extLst>
          </p:cNvPr>
          <p:cNvSpPr>
            <a:spLocks noGrp="1"/>
          </p:cNvSpPr>
          <p:nvPr>
            <p:ph type="body" sz="quarter" idx="10"/>
          </p:nvPr>
        </p:nvSpPr>
        <p:spPr/>
        <p:txBody>
          <a:bodyPr>
            <a:normAutofit fontScale="85000" lnSpcReduction="10000"/>
          </a:bodyPr>
          <a:lstStyle/>
          <a:p>
            <a:r>
              <a:rPr lang="en-US" dirty="0"/>
              <a:t>MEMBER ONLINE RENEWAL</a:t>
            </a:r>
          </a:p>
        </p:txBody>
      </p:sp>
      <p:sp>
        <p:nvSpPr>
          <p:cNvPr id="22" name="TextBox 21">
            <a:extLst>
              <a:ext uri="{FF2B5EF4-FFF2-40B4-BE49-F238E27FC236}">
                <a16:creationId xmlns:a16="http://schemas.microsoft.com/office/drawing/2014/main" id="{8BA979B5-9EB2-28FD-56FB-3E609CF01989}"/>
              </a:ext>
            </a:extLst>
          </p:cNvPr>
          <p:cNvSpPr txBox="1"/>
          <p:nvPr/>
        </p:nvSpPr>
        <p:spPr>
          <a:xfrm>
            <a:off x="5815067" y="177548"/>
            <a:ext cx="9697649" cy="523220"/>
          </a:xfrm>
          <a:prstGeom prst="rect">
            <a:avLst/>
          </a:prstGeom>
          <a:noFill/>
        </p:spPr>
        <p:txBody>
          <a:bodyPr wrap="square" rtlCol="0">
            <a:spAutoFit/>
          </a:bodyPr>
          <a:lstStyle/>
          <a:p>
            <a:r>
              <a:rPr lang="en-US" sz="2800" dirty="0"/>
              <a:t>Lists member paid online through national headquarters.</a:t>
            </a:r>
          </a:p>
        </p:txBody>
      </p:sp>
      <p:grpSp>
        <p:nvGrpSpPr>
          <p:cNvPr id="12" name="Group 11">
            <a:extLst>
              <a:ext uri="{FF2B5EF4-FFF2-40B4-BE49-F238E27FC236}">
                <a16:creationId xmlns:a16="http://schemas.microsoft.com/office/drawing/2014/main" id="{3B04470E-6A97-2AC7-7726-01D8A8113517}"/>
              </a:ext>
            </a:extLst>
          </p:cNvPr>
          <p:cNvGrpSpPr/>
          <p:nvPr/>
        </p:nvGrpSpPr>
        <p:grpSpPr>
          <a:xfrm>
            <a:off x="824200" y="1325966"/>
            <a:ext cx="15691862" cy="8137659"/>
            <a:chOff x="824200" y="1325966"/>
            <a:chExt cx="15691862" cy="8137659"/>
          </a:xfrm>
        </p:grpSpPr>
        <p:pic>
          <p:nvPicPr>
            <p:cNvPr id="4" name="Picture 3">
              <a:extLst>
                <a:ext uri="{FF2B5EF4-FFF2-40B4-BE49-F238E27FC236}">
                  <a16:creationId xmlns:a16="http://schemas.microsoft.com/office/drawing/2014/main" id="{7990E662-801F-F68E-6D0E-F931BE03B5EA}"/>
                </a:ext>
              </a:extLst>
            </p:cNvPr>
            <p:cNvPicPr>
              <a:picLocks noChangeAspect="1"/>
            </p:cNvPicPr>
            <p:nvPr/>
          </p:nvPicPr>
          <p:blipFill>
            <a:blip r:embed="rId3"/>
            <a:stretch>
              <a:fillRect/>
            </a:stretch>
          </p:blipFill>
          <p:spPr>
            <a:xfrm>
              <a:off x="824200" y="1325966"/>
              <a:ext cx="15691862" cy="8137659"/>
            </a:xfrm>
            <a:prstGeom prst="rect">
              <a:avLst/>
            </a:prstGeom>
          </p:spPr>
        </p:pic>
        <p:pic>
          <p:nvPicPr>
            <p:cNvPr id="10" name="Picture 9">
              <a:extLst>
                <a:ext uri="{FF2B5EF4-FFF2-40B4-BE49-F238E27FC236}">
                  <a16:creationId xmlns:a16="http://schemas.microsoft.com/office/drawing/2014/main" id="{0BEE339E-85A0-795D-073A-5757F8F4D8F2}"/>
                </a:ext>
              </a:extLst>
            </p:cNvPr>
            <p:cNvPicPr>
              <a:picLocks noChangeAspect="1"/>
            </p:cNvPicPr>
            <p:nvPr/>
          </p:nvPicPr>
          <p:blipFill>
            <a:blip r:embed="rId4"/>
            <a:stretch>
              <a:fillRect/>
            </a:stretch>
          </p:blipFill>
          <p:spPr>
            <a:xfrm>
              <a:off x="1053771" y="6418347"/>
              <a:ext cx="15167707" cy="2659149"/>
            </a:xfrm>
            <a:prstGeom prst="rect">
              <a:avLst/>
            </a:prstGeom>
          </p:spPr>
        </p:pic>
      </p:grpSp>
      <p:grpSp>
        <p:nvGrpSpPr>
          <p:cNvPr id="13" name="Group 12">
            <a:extLst>
              <a:ext uri="{FF2B5EF4-FFF2-40B4-BE49-F238E27FC236}">
                <a16:creationId xmlns:a16="http://schemas.microsoft.com/office/drawing/2014/main" id="{7B2699DF-60DC-A53E-B499-C24E00B7DE66}"/>
              </a:ext>
            </a:extLst>
          </p:cNvPr>
          <p:cNvGrpSpPr/>
          <p:nvPr/>
        </p:nvGrpSpPr>
        <p:grpSpPr>
          <a:xfrm>
            <a:off x="7632071" y="4604613"/>
            <a:ext cx="2958343" cy="3940869"/>
            <a:chOff x="3814933" y="2326723"/>
            <a:chExt cx="2021680" cy="2836839"/>
          </a:xfrm>
        </p:grpSpPr>
        <p:sp>
          <p:nvSpPr>
            <p:cNvPr id="17" name="Oval 16">
              <a:extLst>
                <a:ext uri="{FF2B5EF4-FFF2-40B4-BE49-F238E27FC236}">
                  <a16:creationId xmlns:a16="http://schemas.microsoft.com/office/drawing/2014/main" id="{A70ECA46-E09E-8067-4A32-EC4246A2C423}"/>
                </a:ext>
              </a:extLst>
            </p:cNvPr>
            <p:cNvSpPr/>
            <p:nvPr/>
          </p:nvSpPr>
          <p:spPr>
            <a:xfrm>
              <a:off x="3814933" y="2326723"/>
              <a:ext cx="532435" cy="465246"/>
            </a:xfrm>
            <a:prstGeom prst="ellipse">
              <a:avLst/>
            </a:prstGeom>
            <a:noFill/>
            <a:ln w="762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18" name="Picture 17">
              <a:extLst>
                <a:ext uri="{FF2B5EF4-FFF2-40B4-BE49-F238E27FC236}">
                  <a16:creationId xmlns:a16="http://schemas.microsoft.com/office/drawing/2014/main" id="{E5F30DC8-093E-2F51-220D-DFB571CDB06B}"/>
                </a:ext>
              </a:extLst>
            </p:cNvPr>
            <p:cNvPicPr>
              <a:picLocks noChangeAspect="1"/>
            </p:cNvPicPr>
            <p:nvPr/>
          </p:nvPicPr>
          <p:blipFill>
            <a:blip r:embed="rId5"/>
            <a:stretch>
              <a:fillRect/>
            </a:stretch>
          </p:blipFill>
          <p:spPr>
            <a:xfrm>
              <a:off x="4528038" y="2422181"/>
              <a:ext cx="1308575" cy="2741381"/>
            </a:xfrm>
            <a:prstGeom prst="rect">
              <a:avLst/>
            </a:prstGeom>
            <a:ln w="76200">
              <a:solidFill>
                <a:srgbClr val="FFC000"/>
              </a:solidFill>
            </a:ln>
          </p:spPr>
        </p:pic>
        <p:cxnSp>
          <p:nvCxnSpPr>
            <p:cNvPr id="19" name="Straight Arrow Connector 18">
              <a:extLst>
                <a:ext uri="{FF2B5EF4-FFF2-40B4-BE49-F238E27FC236}">
                  <a16:creationId xmlns:a16="http://schemas.microsoft.com/office/drawing/2014/main" id="{A5063149-0A49-DCA1-FBC9-68152ED40AEB}"/>
                </a:ext>
              </a:extLst>
            </p:cNvPr>
            <p:cNvCxnSpPr>
              <a:stCxn id="17" idx="5"/>
            </p:cNvCxnSpPr>
            <p:nvPr/>
          </p:nvCxnSpPr>
          <p:spPr>
            <a:xfrm>
              <a:off x="4269395" y="2723835"/>
              <a:ext cx="302605" cy="144056"/>
            </a:xfrm>
            <a:prstGeom prst="straightConnector1">
              <a:avLst/>
            </a:prstGeom>
            <a:ln w="76200">
              <a:solidFill>
                <a:srgbClr val="FFC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504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9C4C2-53A6-CE4C-FEC6-41F4AE2EA68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BB85661-89FD-088B-80A5-F285DE7D972D}"/>
              </a:ext>
            </a:extLst>
          </p:cNvPr>
          <p:cNvSpPr>
            <a:spLocks noGrp="1"/>
          </p:cNvSpPr>
          <p:nvPr>
            <p:ph type="body" sz="quarter" idx="10"/>
          </p:nvPr>
        </p:nvSpPr>
        <p:spPr/>
        <p:txBody>
          <a:bodyPr>
            <a:normAutofit fontScale="85000" lnSpcReduction="10000"/>
          </a:bodyPr>
          <a:lstStyle/>
          <a:p>
            <a:r>
              <a:rPr lang="en-US" dirty="0"/>
              <a:t>MEMBER ONLINE RENEWAL</a:t>
            </a:r>
          </a:p>
        </p:txBody>
      </p:sp>
      <p:sp>
        <p:nvSpPr>
          <p:cNvPr id="22" name="TextBox 21">
            <a:extLst>
              <a:ext uri="{FF2B5EF4-FFF2-40B4-BE49-F238E27FC236}">
                <a16:creationId xmlns:a16="http://schemas.microsoft.com/office/drawing/2014/main" id="{8BA979B5-9EB2-28FD-56FB-3E609CF01989}"/>
              </a:ext>
            </a:extLst>
          </p:cNvPr>
          <p:cNvSpPr txBox="1"/>
          <p:nvPr/>
        </p:nvSpPr>
        <p:spPr>
          <a:xfrm>
            <a:off x="5815067" y="177548"/>
            <a:ext cx="9697649" cy="523220"/>
          </a:xfrm>
          <a:prstGeom prst="rect">
            <a:avLst/>
          </a:prstGeom>
          <a:noFill/>
        </p:spPr>
        <p:txBody>
          <a:bodyPr wrap="square" rtlCol="0">
            <a:spAutoFit/>
          </a:bodyPr>
          <a:lstStyle/>
          <a:p>
            <a:r>
              <a:rPr lang="en-US" sz="2800" dirty="0"/>
              <a:t>Lists member paid online through national headquarters.</a:t>
            </a:r>
          </a:p>
        </p:txBody>
      </p:sp>
      <p:pic>
        <p:nvPicPr>
          <p:cNvPr id="7" name="Picture 6">
            <a:extLst>
              <a:ext uri="{FF2B5EF4-FFF2-40B4-BE49-F238E27FC236}">
                <a16:creationId xmlns:a16="http://schemas.microsoft.com/office/drawing/2014/main" id="{C251523F-4B67-3310-678E-888E653EB859}"/>
              </a:ext>
            </a:extLst>
          </p:cNvPr>
          <p:cNvPicPr>
            <a:picLocks noChangeAspect="1"/>
          </p:cNvPicPr>
          <p:nvPr/>
        </p:nvPicPr>
        <p:blipFill>
          <a:blip r:embed="rId3"/>
          <a:stretch>
            <a:fillRect/>
          </a:stretch>
        </p:blipFill>
        <p:spPr>
          <a:xfrm>
            <a:off x="313484" y="1653697"/>
            <a:ext cx="16713294" cy="5927510"/>
          </a:xfrm>
          <a:prstGeom prst="rect">
            <a:avLst/>
          </a:prstGeom>
        </p:spPr>
      </p:pic>
    </p:spTree>
    <p:extLst>
      <p:ext uri="{BB962C8B-B14F-4D97-AF65-F5344CB8AC3E}">
        <p14:creationId xmlns:p14="http://schemas.microsoft.com/office/powerpoint/2010/main" val="224215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814388" y="367482"/>
            <a:ext cx="6243637" cy="645811"/>
          </a:xfrm>
        </p:spPr>
        <p:txBody>
          <a:bodyPr>
            <a:normAutofit/>
          </a:bodyPr>
          <a:lstStyle/>
          <a:p>
            <a:r>
              <a:rPr lang="en-US" dirty="0"/>
              <a:t>	ROSTER UPDATES</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342239" y="1532582"/>
            <a:ext cx="5447099" cy="5090838"/>
          </a:xfrm>
        </p:spPr>
        <p:txBody>
          <a:bodyPr>
            <a:normAutofit/>
          </a:bodyPr>
          <a:lstStyle/>
          <a:p>
            <a:r>
              <a:rPr lang="en-US" dirty="0"/>
              <a:t>Data Updates:</a:t>
            </a:r>
          </a:p>
          <a:p>
            <a:r>
              <a:rPr lang="en-US" dirty="0"/>
              <a:t>Address Updates</a:t>
            </a:r>
          </a:p>
          <a:p>
            <a:r>
              <a:rPr lang="en-US" dirty="0"/>
              <a:t>Deceased </a:t>
            </a:r>
          </a:p>
          <a:p>
            <a:r>
              <a:rPr lang="en-US" dirty="0"/>
              <a:t>Transfer in/out</a:t>
            </a:r>
          </a:p>
          <a:p>
            <a:r>
              <a:rPr lang="en-US" dirty="0"/>
              <a:t>New Join</a:t>
            </a:r>
          </a:p>
          <a:p>
            <a:endParaRPr lang="en-US" dirty="0"/>
          </a:p>
          <a:p>
            <a:endParaRPr lang="en-US" dirty="0"/>
          </a:p>
        </p:txBody>
      </p:sp>
      <p:pic>
        <p:nvPicPr>
          <p:cNvPr id="9" name="Picture 8">
            <a:extLst>
              <a:ext uri="{FF2B5EF4-FFF2-40B4-BE49-F238E27FC236}">
                <a16:creationId xmlns:a16="http://schemas.microsoft.com/office/drawing/2014/main" id="{414A33A5-E61D-CBB2-24CC-B2E3331371CB}"/>
              </a:ext>
            </a:extLst>
          </p:cNvPr>
          <p:cNvPicPr>
            <a:picLocks noChangeAspect="1"/>
          </p:cNvPicPr>
          <p:nvPr/>
        </p:nvPicPr>
        <p:blipFill>
          <a:blip r:embed="rId3"/>
          <a:stretch>
            <a:fillRect/>
          </a:stretch>
        </p:blipFill>
        <p:spPr>
          <a:xfrm>
            <a:off x="5789338" y="1139814"/>
            <a:ext cx="2559814" cy="7473972"/>
          </a:xfrm>
          <a:prstGeom prst="rect">
            <a:avLst/>
          </a:prstGeom>
        </p:spPr>
      </p:pic>
      <p:grpSp>
        <p:nvGrpSpPr>
          <p:cNvPr id="8" name="Group 7">
            <a:extLst>
              <a:ext uri="{FF2B5EF4-FFF2-40B4-BE49-F238E27FC236}">
                <a16:creationId xmlns:a16="http://schemas.microsoft.com/office/drawing/2014/main" id="{06CC059E-240E-DB69-D362-86F7BBA17C7F}"/>
              </a:ext>
            </a:extLst>
          </p:cNvPr>
          <p:cNvGrpSpPr/>
          <p:nvPr/>
        </p:nvGrpSpPr>
        <p:grpSpPr>
          <a:xfrm>
            <a:off x="8349152" y="259932"/>
            <a:ext cx="8779001" cy="9285206"/>
            <a:chOff x="8349152" y="259932"/>
            <a:chExt cx="8779001" cy="9285206"/>
          </a:xfrm>
        </p:grpSpPr>
        <p:pic>
          <p:nvPicPr>
            <p:cNvPr id="7" name="Picture 6">
              <a:extLst>
                <a:ext uri="{FF2B5EF4-FFF2-40B4-BE49-F238E27FC236}">
                  <a16:creationId xmlns:a16="http://schemas.microsoft.com/office/drawing/2014/main" id="{6D086A9B-3801-0C04-E3D3-504B83F6F982}"/>
                </a:ext>
              </a:extLst>
            </p:cNvPr>
            <p:cNvPicPr>
              <a:picLocks noChangeAspect="1"/>
            </p:cNvPicPr>
            <p:nvPr/>
          </p:nvPicPr>
          <p:blipFill>
            <a:blip r:embed="rId4"/>
            <a:stretch>
              <a:fillRect/>
            </a:stretch>
          </p:blipFill>
          <p:spPr>
            <a:xfrm>
              <a:off x="8349152" y="259932"/>
              <a:ext cx="8779001" cy="1272650"/>
            </a:xfrm>
            <a:prstGeom prst="rect">
              <a:avLst/>
            </a:prstGeom>
          </p:spPr>
        </p:pic>
        <p:pic>
          <p:nvPicPr>
            <p:cNvPr id="4" name="Picture 3">
              <a:extLst>
                <a:ext uri="{FF2B5EF4-FFF2-40B4-BE49-F238E27FC236}">
                  <a16:creationId xmlns:a16="http://schemas.microsoft.com/office/drawing/2014/main" id="{B8BD06D3-9AEE-028B-8941-20E7AA4A6A0B}"/>
                </a:ext>
              </a:extLst>
            </p:cNvPr>
            <p:cNvPicPr>
              <a:picLocks noChangeAspect="1"/>
            </p:cNvPicPr>
            <p:nvPr/>
          </p:nvPicPr>
          <p:blipFill>
            <a:blip r:embed="rId5"/>
            <a:stretch>
              <a:fillRect/>
            </a:stretch>
          </p:blipFill>
          <p:spPr>
            <a:xfrm>
              <a:off x="8448902" y="1040063"/>
              <a:ext cx="7977044" cy="8505075"/>
            </a:xfrm>
            <a:prstGeom prst="rect">
              <a:avLst/>
            </a:prstGeom>
          </p:spPr>
        </p:pic>
      </p:grpSp>
      <p:sp>
        <p:nvSpPr>
          <p:cNvPr id="5" name="Star: 5 Points 4">
            <a:extLst>
              <a:ext uri="{FF2B5EF4-FFF2-40B4-BE49-F238E27FC236}">
                <a16:creationId xmlns:a16="http://schemas.microsoft.com/office/drawing/2014/main" id="{CD1B6919-F7D2-9B8B-7344-6119F21A280F}"/>
              </a:ext>
            </a:extLst>
          </p:cNvPr>
          <p:cNvSpPr/>
          <p:nvPr/>
        </p:nvSpPr>
        <p:spPr>
          <a:xfrm>
            <a:off x="5712897" y="4495800"/>
            <a:ext cx="352382" cy="381000"/>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BB7E156-A033-3A1B-E6D5-182C572C5591}"/>
              </a:ext>
            </a:extLst>
          </p:cNvPr>
          <p:cNvPicPr>
            <a:picLocks noChangeAspect="1"/>
          </p:cNvPicPr>
          <p:nvPr/>
        </p:nvPicPr>
        <p:blipFill>
          <a:blip r:embed="rId6"/>
          <a:stretch>
            <a:fillRect/>
          </a:stretch>
        </p:blipFill>
        <p:spPr>
          <a:xfrm>
            <a:off x="8670131" y="2016917"/>
            <a:ext cx="7380526" cy="7476751"/>
          </a:xfrm>
          <a:prstGeom prst="rect">
            <a:avLst/>
          </a:prstGeom>
        </p:spPr>
      </p:pic>
      <p:pic>
        <p:nvPicPr>
          <p:cNvPr id="6" name="Picture 5">
            <a:extLst>
              <a:ext uri="{FF2B5EF4-FFF2-40B4-BE49-F238E27FC236}">
                <a16:creationId xmlns:a16="http://schemas.microsoft.com/office/drawing/2014/main" id="{0D60FDD7-10BE-D9C3-2E62-E50B9EAB68EA}"/>
              </a:ext>
            </a:extLst>
          </p:cNvPr>
          <p:cNvPicPr>
            <a:picLocks noChangeAspect="1"/>
          </p:cNvPicPr>
          <p:nvPr/>
        </p:nvPicPr>
        <p:blipFill>
          <a:blip r:embed="rId7"/>
          <a:stretch>
            <a:fillRect/>
          </a:stretch>
        </p:blipFill>
        <p:spPr>
          <a:xfrm>
            <a:off x="8913289" y="3278063"/>
            <a:ext cx="3159036" cy="620178"/>
          </a:xfrm>
          <a:prstGeom prst="rect">
            <a:avLst/>
          </a:prstGeom>
          <a:ln w="38100">
            <a:solidFill>
              <a:schemeClr val="accent1"/>
            </a:solidFill>
          </a:ln>
        </p:spPr>
      </p:pic>
    </p:spTree>
    <p:extLst>
      <p:ext uri="{BB962C8B-B14F-4D97-AF65-F5344CB8AC3E}">
        <p14:creationId xmlns:p14="http://schemas.microsoft.com/office/powerpoint/2010/main" val="202504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MYLEGION.ORG</a:t>
            </a:r>
          </a:p>
        </p:txBody>
      </p:sp>
      <p:grpSp>
        <p:nvGrpSpPr>
          <p:cNvPr id="26" name="Group 25">
            <a:extLst>
              <a:ext uri="{FF2B5EF4-FFF2-40B4-BE49-F238E27FC236}">
                <a16:creationId xmlns:a16="http://schemas.microsoft.com/office/drawing/2014/main" id="{9CDC7349-136A-ECFF-499B-66B9083AF4FC}"/>
              </a:ext>
            </a:extLst>
          </p:cNvPr>
          <p:cNvGrpSpPr/>
          <p:nvPr/>
        </p:nvGrpSpPr>
        <p:grpSpPr>
          <a:xfrm>
            <a:off x="6528520" y="179466"/>
            <a:ext cx="10514276" cy="9574134"/>
            <a:chOff x="6623770" y="243789"/>
            <a:chExt cx="10514276" cy="9574134"/>
          </a:xfrm>
        </p:grpSpPr>
        <p:pic>
          <p:nvPicPr>
            <p:cNvPr id="14" name="Picture 13">
              <a:extLst>
                <a:ext uri="{FF2B5EF4-FFF2-40B4-BE49-F238E27FC236}">
                  <a16:creationId xmlns:a16="http://schemas.microsoft.com/office/drawing/2014/main" id="{537EAB80-167E-7B61-5A3E-1F718B1E41CD}"/>
                </a:ext>
              </a:extLst>
            </p:cNvPr>
            <p:cNvPicPr>
              <a:picLocks noChangeAspect="1"/>
            </p:cNvPicPr>
            <p:nvPr/>
          </p:nvPicPr>
          <p:blipFill>
            <a:blip r:embed="rId3"/>
            <a:stretch>
              <a:fillRect/>
            </a:stretch>
          </p:blipFill>
          <p:spPr>
            <a:xfrm>
              <a:off x="6654253" y="243789"/>
              <a:ext cx="10483793" cy="1603299"/>
            </a:xfrm>
            <a:prstGeom prst="rect">
              <a:avLst/>
            </a:prstGeom>
          </p:spPr>
        </p:pic>
        <p:pic>
          <p:nvPicPr>
            <p:cNvPr id="16" name="Picture 15">
              <a:extLst>
                <a:ext uri="{FF2B5EF4-FFF2-40B4-BE49-F238E27FC236}">
                  <a16:creationId xmlns:a16="http://schemas.microsoft.com/office/drawing/2014/main" id="{5FF7048C-0667-E411-F678-43FF622916DA}"/>
                </a:ext>
              </a:extLst>
            </p:cNvPr>
            <p:cNvPicPr>
              <a:picLocks noChangeAspect="1"/>
            </p:cNvPicPr>
            <p:nvPr/>
          </p:nvPicPr>
          <p:blipFill>
            <a:blip r:embed="rId4"/>
            <a:stretch>
              <a:fillRect/>
            </a:stretch>
          </p:blipFill>
          <p:spPr>
            <a:xfrm>
              <a:off x="6623770" y="1847088"/>
              <a:ext cx="1966130" cy="6797629"/>
            </a:xfrm>
            <a:prstGeom prst="rect">
              <a:avLst/>
            </a:prstGeom>
          </p:spPr>
        </p:pic>
        <p:pic>
          <p:nvPicPr>
            <p:cNvPr id="18" name="Picture 17">
              <a:extLst>
                <a:ext uri="{FF2B5EF4-FFF2-40B4-BE49-F238E27FC236}">
                  <a16:creationId xmlns:a16="http://schemas.microsoft.com/office/drawing/2014/main" id="{16D2E9B5-B10A-E481-A0A3-6F26C0CBE3EB}"/>
                </a:ext>
              </a:extLst>
            </p:cNvPr>
            <p:cNvPicPr>
              <a:picLocks noChangeAspect="1"/>
            </p:cNvPicPr>
            <p:nvPr/>
          </p:nvPicPr>
          <p:blipFill>
            <a:blip r:embed="rId5"/>
            <a:stretch>
              <a:fillRect/>
            </a:stretch>
          </p:blipFill>
          <p:spPr>
            <a:xfrm>
              <a:off x="8750364" y="1917511"/>
              <a:ext cx="8001444" cy="5159551"/>
            </a:xfrm>
            <a:prstGeom prst="rect">
              <a:avLst/>
            </a:prstGeom>
          </p:spPr>
        </p:pic>
        <p:pic>
          <p:nvPicPr>
            <p:cNvPr id="25" name="Picture 24">
              <a:extLst>
                <a:ext uri="{FF2B5EF4-FFF2-40B4-BE49-F238E27FC236}">
                  <a16:creationId xmlns:a16="http://schemas.microsoft.com/office/drawing/2014/main" id="{778D9A55-8F43-4474-C82A-1314AEF0836A}"/>
                </a:ext>
              </a:extLst>
            </p:cNvPr>
            <p:cNvPicPr>
              <a:picLocks noChangeAspect="1"/>
            </p:cNvPicPr>
            <p:nvPr/>
          </p:nvPicPr>
          <p:blipFill>
            <a:blip r:embed="rId6"/>
            <a:stretch>
              <a:fillRect/>
            </a:stretch>
          </p:blipFill>
          <p:spPr>
            <a:xfrm>
              <a:off x="14263108" y="1898460"/>
              <a:ext cx="2782514" cy="7919463"/>
            </a:xfrm>
            <a:prstGeom prst="rect">
              <a:avLst/>
            </a:prstGeom>
          </p:spPr>
        </p:pic>
        <p:sp>
          <p:nvSpPr>
            <p:cNvPr id="21" name="TextBox 20">
              <a:extLst>
                <a:ext uri="{FF2B5EF4-FFF2-40B4-BE49-F238E27FC236}">
                  <a16:creationId xmlns:a16="http://schemas.microsoft.com/office/drawing/2014/main" id="{02245EFB-B3AD-6C15-0F0B-B592BCA4FD0D}"/>
                </a:ext>
              </a:extLst>
            </p:cNvPr>
            <p:cNvSpPr txBox="1"/>
            <p:nvPr/>
          </p:nvSpPr>
          <p:spPr>
            <a:xfrm>
              <a:off x="15551150" y="3934539"/>
              <a:ext cx="1054100" cy="246221"/>
            </a:xfrm>
            <a:prstGeom prst="rect">
              <a:avLst/>
            </a:prstGeom>
            <a:solidFill>
              <a:schemeClr val="bg1"/>
            </a:solidFill>
          </p:spPr>
          <p:txBody>
            <a:bodyPr wrap="square" rtlCol="0">
              <a:spAutoFit/>
            </a:bodyPr>
            <a:lstStyle/>
            <a:p>
              <a:pPr algn="l"/>
              <a:r>
                <a:rPr lang="en-US" sz="1000" dirty="0"/>
                <a:t>   123456789</a:t>
              </a:r>
            </a:p>
          </p:txBody>
        </p:sp>
        <p:sp>
          <p:nvSpPr>
            <p:cNvPr id="22" name="TextBox 21">
              <a:extLst>
                <a:ext uri="{FF2B5EF4-FFF2-40B4-BE49-F238E27FC236}">
                  <a16:creationId xmlns:a16="http://schemas.microsoft.com/office/drawing/2014/main" id="{0D8A8A07-7259-57FF-E014-A764941306B3}"/>
                </a:ext>
              </a:extLst>
            </p:cNvPr>
            <p:cNvSpPr txBox="1"/>
            <p:nvPr/>
          </p:nvSpPr>
          <p:spPr>
            <a:xfrm>
              <a:off x="15487650" y="7596967"/>
              <a:ext cx="1054100" cy="246221"/>
            </a:xfrm>
            <a:prstGeom prst="rect">
              <a:avLst/>
            </a:prstGeom>
            <a:solidFill>
              <a:schemeClr val="bg1"/>
            </a:solidFill>
          </p:spPr>
          <p:txBody>
            <a:bodyPr wrap="square" rtlCol="0">
              <a:spAutoFit/>
            </a:bodyPr>
            <a:lstStyle/>
            <a:p>
              <a:pPr algn="l"/>
              <a:r>
                <a:rPr lang="en-US" sz="1000" dirty="0"/>
                <a:t>     123456789</a:t>
              </a:r>
            </a:p>
          </p:txBody>
        </p:sp>
      </p:grpSp>
      <p:sp>
        <p:nvSpPr>
          <p:cNvPr id="9" name="Rectangle: Rounded Corners 8">
            <a:extLst>
              <a:ext uri="{FF2B5EF4-FFF2-40B4-BE49-F238E27FC236}">
                <a16:creationId xmlns:a16="http://schemas.microsoft.com/office/drawing/2014/main" id="{B86D6FEC-CE0E-B568-656F-9F4875CA4252}"/>
              </a:ext>
            </a:extLst>
          </p:cNvPr>
          <p:cNvSpPr/>
          <p:nvPr/>
        </p:nvSpPr>
        <p:spPr>
          <a:xfrm>
            <a:off x="8578914" y="2125534"/>
            <a:ext cx="3403536" cy="632734"/>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244278" y="1324797"/>
            <a:ext cx="5447099" cy="5090838"/>
          </a:xfrm>
        </p:spPr>
        <p:txBody>
          <a:bodyPr>
            <a:normAutofit lnSpcReduction="10000"/>
          </a:bodyPr>
          <a:lstStyle/>
          <a:p>
            <a:r>
              <a:rPr lang="en-US" dirty="0"/>
              <a:t>My Account</a:t>
            </a:r>
          </a:p>
          <a:p>
            <a:pPr marL="457200">
              <a:buFont typeface="Arial" panose="020B0604020202020204" pitchFamily="34" charset="0"/>
              <a:buChar char="•"/>
            </a:pPr>
            <a:r>
              <a:rPr lang="en-US" dirty="0"/>
              <a:t>Personal Member Info</a:t>
            </a:r>
          </a:p>
          <a:p>
            <a:pPr marL="457200" indent="-457200">
              <a:buFont typeface="Arial" panose="020B0604020202020204" pitchFamily="34" charset="0"/>
              <a:buChar char="•"/>
            </a:pPr>
            <a:endParaRPr lang="en-US" dirty="0"/>
          </a:p>
          <a:p>
            <a:r>
              <a:rPr lang="en-US" dirty="0"/>
              <a:t>My Groups</a:t>
            </a:r>
          </a:p>
          <a:p>
            <a:pPr marL="457200">
              <a:buFont typeface="Arial" panose="020B0604020202020204" pitchFamily="34" charset="0"/>
              <a:buChar char="•"/>
            </a:pPr>
            <a:r>
              <a:rPr lang="en-US" dirty="0"/>
              <a:t>Adjutants &amp; Commanders</a:t>
            </a:r>
          </a:p>
          <a:p>
            <a:pPr marL="457200">
              <a:buFont typeface="Arial" panose="020B0604020202020204" pitchFamily="34" charset="0"/>
              <a:buChar char="•"/>
            </a:pPr>
            <a:r>
              <a:rPr lang="en-US" dirty="0"/>
              <a:t>Post, Squadron</a:t>
            </a:r>
          </a:p>
          <a:p>
            <a:pPr marL="457200">
              <a:buFont typeface="Arial" panose="020B0604020202020204" pitchFamily="34" charset="0"/>
              <a:buChar char="•"/>
            </a:pPr>
            <a:r>
              <a:rPr lang="en-US" dirty="0"/>
              <a:t>District, County (View only)</a:t>
            </a:r>
          </a:p>
          <a:p>
            <a:pPr marL="457200">
              <a:buFont typeface="Arial" panose="020B0604020202020204" pitchFamily="34" charset="0"/>
              <a:buChar char="•"/>
            </a:pPr>
            <a:r>
              <a:rPr lang="en-US" dirty="0"/>
              <a:t>Department, Detachment</a:t>
            </a:r>
          </a:p>
          <a:p>
            <a:pPr marL="457200">
              <a:buFont typeface="Arial" panose="020B0604020202020204" pitchFamily="34" charset="0"/>
              <a:buChar char="•"/>
            </a:pPr>
            <a:r>
              <a:rPr lang="en-US" dirty="0"/>
              <a:t>Assigned Administrators</a:t>
            </a:r>
          </a:p>
        </p:txBody>
      </p:sp>
      <p:pic>
        <p:nvPicPr>
          <p:cNvPr id="4" name="Picture 3">
            <a:extLst>
              <a:ext uri="{FF2B5EF4-FFF2-40B4-BE49-F238E27FC236}">
                <a16:creationId xmlns:a16="http://schemas.microsoft.com/office/drawing/2014/main" id="{B8AE0844-7D41-F5A6-EC12-7770568FA660}"/>
              </a:ext>
            </a:extLst>
          </p:cNvPr>
          <p:cNvPicPr>
            <a:picLocks noChangeAspect="1"/>
          </p:cNvPicPr>
          <p:nvPr/>
        </p:nvPicPr>
        <p:blipFill>
          <a:blip r:embed="rId7"/>
          <a:stretch>
            <a:fillRect/>
          </a:stretch>
        </p:blipFill>
        <p:spPr>
          <a:xfrm>
            <a:off x="10488393" y="2285947"/>
            <a:ext cx="2882324" cy="2590853"/>
          </a:xfrm>
          <a:prstGeom prst="rect">
            <a:avLst/>
          </a:prstGeom>
          <a:ln w="76200">
            <a:solidFill>
              <a:schemeClr val="accent1"/>
            </a:solidFill>
          </a:ln>
        </p:spPr>
      </p:pic>
    </p:spTree>
    <p:extLst>
      <p:ext uri="{BB962C8B-B14F-4D97-AF65-F5344CB8AC3E}">
        <p14:creationId xmlns:p14="http://schemas.microsoft.com/office/powerpoint/2010/main" val="102215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wipe(up)">
                                      <p:cBhvr>
                                        <p:cTn id="10" dur="1000"/>
                                        <p:tgtEl>
                                          <p:spTgt spid="2">
                                            <p:txEl>
                                              <p:pRg st="3" end="3"/>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wipe(up)">
                                      <p:cBhvr>
                                        <p:cTn id="13" dur="1000"/>
                                        <p:tgtEl>
                                          <p:spTgt spid="2">
                                            <p:txEl>
                                              <p:pRg st="4" end="4"/>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wipe(up)">
                                      <p:cBhvr>
                                        <p:cTn id="16" dur="1000"/>
                                        <p:tgtEl>
                                          <p:spTgt spid="2">
                                            <p:txEl>
                                              <p:pRg st="5" end="5"/>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wipe(up)">
                                      <p:cBhvr>
                                        <p:cTn id="19" dur="1000"/>
                                        <p:tgtEl>
                                          <p:spTgt spid="2">
                                            <p:txEl>
                                              <p:pRg st="6" end="6"/>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wipe(up)">
                                      <p:cBhvr>
                                        <p:cTn id="22" dur="1000"/>
                                        <p:tgtEl>
                                          <p:spTgt spid="2">
                                            <p:txEl>
                                              <p:pRg st="7" end="7"/>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wipe(up)">
                                      <p:cBhvr>
                                        <p:cTn id="25"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AE94B-7CDB-128E-4ACA-1738A64F848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C92C296-574D-9322-1D5C-DCAA46D26E4C}"/>
              </a:ext>
            </a:extLst>
          </p:cNvPr>
          <p:cNvSpPr>
            <a:spLocks noGrp="1"/>
          </p:cNvSpPr>
          <p:nvPr>
            <p:ph type="body" sz="quarter" idx="10"/>
          </p:nvPr>
        </p:nvSpPr>
        <p:spPr/>
        <p:txBody>
          <a:bodyPr>
            <a:normAutofit lnSpcReduction="10000"/>
          </a:bodyPr>
          <a:lstStyle/>
          <a:p>
            <a:r>
              <a:rPr lang="en-US" dirty="0"/>
              <a:t>ROSTER UPDATES</a:t>
            </a:r>
          </a:p>
        </p:txBody>
      </p:sp>
      <p:sp>
        <p:nvSpPr>
          <p:cNvPr id="22" name="TextBox 21">
            <a:extLst>
              <a:ext uri="{FF2B5EF4-FFF2-40B4-BE49-F238E27FC236}">
                <a16:creationId xmlns:a16="http://schemas.microsoft.com/office/drawing/2014/main" id="{22F299A4-B83E-5373-3D68-6582B3E1BA16}"/>
              </a:ext>
            </a:extLst>
          </p:cNvPr>
          <p:cNvSpPr txBox="1"/>
          <p:nvPr/>
        </p:nvSpPr>
        <p:spPr>
          <a:xfrm>
            <a:off x="5815067" y="177548"/>
            <a:ext cx="9697649" cy="954107"/>
          </a:xfrm>
          <a:prstGeom prst="rect">
            <a:avLst/>
          </a:prstGeom>
          <a:noFill/>
        </p:spPr>
        <p:txBody>
          <a:bodyPr wrap="square" rtlCol="0">
            <a:spAutoFit/>
          </a:bodyPr>
          <a:lstStyle/>
          <a:p>
            <a:r>
              <a:rPr lang="en-US" sz="2800" dirty="0"/>
              <a:t>Updates to member information for address, deceased status, transfer information and new members (new join).</a:t>
            </a:r>
          </a:p>
        </p:txBody>
      </p:sp>
      <p:pic>
        <p:nvPicPr>
          <p:cNvPr id="4" name="Picture 3">
            <a:extLst>
              <a:ext uri="{FF2B5EF4-FFF2-40B4-BE49-F238E27FC236}">
                <a16:creationId xmlns:a16="http://schemas.microsoft.com/office/drawing/2014/main" id="{72B8507B-9A0B-E019-C5C4-6CCFC52B7B76}"/>
              </a:ext>
            </a:extLst>
          </p:cNvPr>
          <p:cNvPicPr>
            <a:picLocks noChangeAspect="1"/>
          </p:cNvPicPr>
          <p:nvPr/>
        </p:nvPicPr>
        <p:blipFill>
          <a:blip r:embed="rId3"/>
          <a:stretch>
            <a:fillRect/>
          </a:stretch>
        </p:blipFill>
        <p:spPr>
          <a:xfrm>
            <a:off x="281507" y="1635018"/>
            <a:ext cx="16044560" cy="5031787"/>
          </a:xfrm>
          <a:prstGeom prst="rect">
            <a:avLst/>
          </a:prstGeom>
        </p:spPr>
      </p:pic>
      <p:sp>
        <p:nvSpPr>
          <p:cNvPr id="13" name="Oval 12">
            <a:extLst>
              <a:ext uri="{FF2B5EF4-FFF2-40B4-BE49-F238E27FC236}">
                <a16:creationId xmlns:a16="http://schemas.microsoft.com/office/drawing/2014/main" id="{00B5C072-5D08-1F6B-4158-963F8417E76D}"/>
              </a:ext>
            </a:extLst>
          </p:cNvPr>
          <p:cNvSpPr/>
          <p:nvPr/>
        </p:nvSpPr>
        <p:spPr>
          <a:xfrm>
            <a:off x="13879276" y="3590806"/>
            <a:ext cx="2036596" cy="1459832"/>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724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F7AC3-0FDC-FE75-4639-C57A2DEA539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EAFF84A-E202-82F4-10A9-CA3D78ADBB35}"/>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
        <p:nvSpPr>
          <p:cNvPr id="8" name="Rectangle 7">
            <a:extLst>
              <a:ext uri="{FF2B5EF4-FFF2-40B4-BE49-F238E27FC236}">
                <a16:creationId xmlns:a16="http://schemas.microsoft.com/office/drawing/2014/main" id="{27F40DD7-D4F1-404B-33EF-9EBB6A7E8E2F}"/>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13" name="Picture 12">
            <a:extLst>
              <a:ext uri="{FF2B5EF4-FFF2-40B4-BE49-F238E27FC236}">
                <a16:creationId xmlns:a16="http://schemas.microsoft.com/office/drawing/2014/main" id="{19719724-1200-0B2A-F3C0-F88A272A263E}"/>
              </a:ext>
            </a:extLst>
          </p:cNvPr>
          <p:cNvPicPr>
            <a:picLocks noChangeAspect="1"/>
          </p:cNvPicPr>
          <p:nvPr/>
        </p:nvPicPr>
        <p:blipFill>
          <a:blip r:embed="rId4"/>
          <a:stretch>
            <a:fillRect/>
          </a:stretch>
        </p:blipFill>
        <p:spPr>
          <a:xfrm>
            <a:off x="373107" y="2167024"/>
            <a:ext cx="16594048" cy="6947752"/>
          </a:xfrm>
          <a:prstGeom prst="rect">
            <a:avLst/>
          </a:prstGeom>
        </p:spPr>
      </p:pic>
      <p:pic>
        <p:nvPicPr>
          <p:cNvPr id="4" name="Picture 3">
            <a:extLst>
              <a:ext uri="{FF2B5EF4-FFF2-40B4-BE49-F238E27FC236}">
                <a16:creationId xmlns:a16="http://schemas.microsoft.com/office/drawing/2014/main" id="{B67F1AD9-87FB-1E5C-C23F-43EE68D9853E}"/>
              </a:ext>
            </a:extLst>
          </p:cNvPr>
          <p:cNvPicPr>
            <a:picLocks noChangeAspect="1"/>
          </p:cNvPicPr>
          <p:nvPr/>
        </p:nvPicPr>
        <p:blipFill>
          <a:blip r:embed="rId5"/>
          <a:stretch>
            <a:fillRect/>
          </a:stretch>
        </p:blipFill>
        <p:spPr>
          <a:xfrm>
            <a:off x="280022" y="165883"/>
            <a:ext cx="15859316" cy="2001141"/>
          </a:xfrm>
          <a:prstGeom prst="rect">
            <a:avLst/>
          </a:prstGeom>
        </p:spPr>
      </p:pic>
    </p:spTree>
    <p:custDataLst>
      <p:tags r:id="rId1"/>
    </p:custDataLst>
    <p:extLst>
      <p:ext uri="{BB962C8B-B14F-4D97-AF65-F5344CB8AC3E}">
        <p14:creationId xmlns:p14="http://schemas.microsoft.com/office/powerpoint/2010/main" val="8979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814388" y="367482"/>
            <a:ext cx="6243637" cy="645811"/>
          </a:xfrm>
        </p:spPr>
        <p:txBody>
          <a:bodyPr>
            <a:normAutofit/>
          </a:bodyPr>
          <a:lstStyle/>
          <a:p>
            <a:r>
              <a:rPr lang="en-US" dirty="0"/>
              <a:t>	MEMBER DUES HISTORY</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342239" y="1532582"/>
            <a:ext cx="5447099" cy="5090838"/>
          </a:xfrm>
        </p:spPr>
        <p:txBody>
          <a:bodyPr>
            <a:normAutofit/>
          </a:bodyPr>
          <a:lstStyle/>
          <a:p>
            <a:r>
              <a:rPr lang="en-US" dirty="0"/>
              <a:t>2011 to current paid dues.</a:t>
            </a:r>
          </a:p>
          <a:p>
            <a:endParaRPr lang="en-US" dirty="0"/>
          </a:p>
          <a:p>
            <a:endParaRPr lang="en-US" dirty="0"/>
          </a:p>
        </p:txBody>
      </p:sp>
      <p:pic>
        <p:nvPicPr>
          <p:cNvPr id="9" name="Picture 8">
            <a:extLst>
              <a:ext uri="{FF2B5EF4-FFF2-40B4-BE49-F238E27FC236}">
                <a16:creationId xmlns:a16="http://schemas.microsoft.com/office/drawing/2014/main" id="{414A33A5-E61D-CBB2-24CC-B2E3331371CB}"/>
              </a:ext>
            </a:extLst>
          </p:cNvPr>
          <p:cNvPicPr>
            <a:picLocks noChangeAspect="1"/>
          </p:cNvPicPr>
          <p:nvPr/>
        </p:nvPicPr>
        <p:blipFill>
          <a:blip r:embed="rId3"/>
          <a:stretch>
            <a:fillRect/>
          </a:stretch>
        </p:blipFill>
        <p:spPr>
          <a:xfrm>
            <a:off x="5789338" y="1139814"/>
            <a:ext cx="2559814" cy="7473972"/>
          </a:xfrm>
          <a:prstGeom prst="rect">
            <a:avLst/>
          </a:prstGeom>
        </p:spPr>
      </p:pic>
      <p:grpSp>
        <p:nvGrpSpPr>
          <p:cNvPr id="8" name="Group 7">
            <a:extLst>
              <a:ext uri="{FF2B5EF4-FFF2-40B4-BE49-F238E27FC236}">
                <a16:creationId xmlns:a16="http://schemas.microsoft.com/office/drawing/2014/main" id="{06CC059E-240E-DB69-D362-86F7BBA17C7F}"/>
              </a:ext>
            </a:extLst>
          </p:cNvPr>
          <p:cNvGrpSpPr/>
          <p:nvPr/>
        </p:nvGrpSpPr>
        <p:grpSpPr>
          <a:xfrm>
            <a:off x="8349152" y="259932"/>
            <a:ext cx="8779001" cy="9285206"/>
            <a:chOff x="8349152" y="259932"/>
            <a:chExt cx="8779001" cy="9285206"/>
          </a:xfrm>
        </p:grpSpPr>
        <p:pic>
          <p:nvPicPr>
            <p:cNvPr id="7" name="Picture 6">
              <a:extLst>
                <a:ext uri="{FF2B5EF4-FFF2-40B4-BE49-F238E27FC236}">
                  <a16:creationId xmlns:a16="http://schemas.microsoft.com/office/drawing/2014/main" id="{6D086A9B-3801-0C04-E3D3-504B83F6F982}"/>
                </a:ext>
              </a:extLst>
            </p:cNvPr>
            <p:cNvPicPr>
              <a:picLocks noChangeAspect="1"/>
            </p:cNvPicPr>
            <p:nvPr/>
          </p:nvPicPr>
          <p:blipFill>
            <a:blip r:embed="rId4"/>
            <a:stretch>
              <a:fillRect/>
            </a:stretch>
          </p:blipFill>
          <p:spPr>
            <a:xfrm>
              <a:off x="8349152" y="259932"/>
              <a:ext cx="8779001" cy="1272650"/>
            </a:xfrm>
            <a:prstGeom prst="rect">
              <a:avLst/>
            </a:prstGeom>
          </p:spPr>
        </p:pic>
        <p:pic>
          <p:nvPicPr>
            <p:cNvPr id="4" name="Picture 3">
              <a:extLst>
                <a:ext uri="{FF2B5EF4-FFF2-40B4-BE49-F238E27FC236}">
                  <a16:creationId xmlns:a16="http://schemas.microsoft.com/office/drawing/2014/main" id="{B8BD06D3-9AEE-028B-8941-20E7AA4A6A0B}"/>
                </a:ext>
              </a:extLst>
            </p:cNvPr>
            <p:cNvPicPr>
              <a:picLocks noChangeAspect="1"/>
            </p:cNvPicPr>
            <p:nvPr/>
          </p:nvPicPr>
          <p:blipFill>
            <a:blip r:embed="rId5"/>
            <a:stretch>
              <a:fillRect/>
            </a:stretch>
          </p:blipFill>
          <p:spPr>
            <a:xfrm>
              <a:off x="8448902" y="1040063"/>
              <a:ext cx="7977044" cy="8505075"/>
            </a:xfrm>
            <a:prstGeom prst="rect">
              <a:avLst/>
            </a:prstGeom>
          </p:spPr>
        </p:pic>
      </p:grpSp>
      <p:sp>
        <p:nvSpPr>
          <p:cNvPr id="5" name="Star: 5 Points 4">
            <a:extLst>
              <a:ext uri="{FF2B5EF4-FFF2-40B4-BE49-F238E27FC236}">
                <a16:creationId xmlns:a16="http://schemas.microsoft.com/office/drawing/2014/main" id="{1907C6B1-4719-FE74-0FD4-19D7FF156D1B}"/>
              </a:ext>
            </a:extLst>
          </p:cNvPr>
          <p:cNvSpPr/>
          <p:nvPr/>
        </p:nvSpPr>
        <p:spPr>
          <a:xfrm>
            <a:off x="5712897" y="4495800"/>
            <a:ext cx="352382" cy="381000"/>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6FDE5D0-6F77-FD95-1472-278D3E165F0B}"/>
              </a:ext>
            </a:extLst>
          </p:cNvPr>
          <p:cNvPicPr>
            <a:picLocks noChangeAspect="1"/>
          </p:cNvPicPr>
          <p:nvPr/>
        </p:nvPicPr>
        <p:blipFill>
          <a:blip r:embed="rId6"/>
          <a:stretch>
            <a:fillRect/>
          </a:stretch>
        </p:blipFill>
        <p:spPr>
          <a:xfrm>
            <a:off x="8670131" y="2016917"/>
            <a:ext cx="7380526" cy="7476751"/>
          </a:xfrm>
          <a:prstGeom prst="rect">
            <a:avLst/>
          </a:prstGeom>
        </p:spPr>
      </p:pic>
      <p:pic>
        <p:nvPicPr>
          <p:cNvPr id="6" name="Picture 5">
            <a:extLst>
              <a:ext uri="{FF2B5EF4-FFF2-40B4-BE49-F238E27FC236}">
                <a16:creationId xmlns:a16="http://schemas.microsoft.com/office/drawing/2014/main" id="{2569DAEC-2A40-E404-A7CA-D978A4EA7BA2}"/>
              </a:ext>
            </a:extLst>
          </p:cNvPr>
          <p:cNvPicPr>
            <a:picLocks noChangeAspect="1"/>
          </p:cNvPicPr>
          <p:nvPr/>
        </p:nvPicPr>
        <p:blipFill>
          <a:blip r:embed="rId7"/>
          <a:stretch>
            <a:fillRect/>
          </a:stretch>
        </p:blipFill>
        <p:spPr>
          <a:xfrm>
            <a:off x="8801100" y="3619251"/>
            <a:ext cx="4623676" cy="669217"/>
          </a:xfrm>
          <a:prstGeom prst="rect">
            <a:avLst/>
          </a:prstGeom>
          <a:ln w="38100">
            <a:solidFill>
              <a:schemeClr val="accent1"/>
            </a:solidFill>
          </a:ln>
        </p:spPr>
      </p:pic>
    </p:spTree>
    <p:extLst>
      <p:ext uri="{BB962C8B-B14F-4D97-AF65-F5344CB8AC3E}">
        <p14:creationId xmlns:p14="http://schemas.microsoft.com/office/powerpoint/2010/main" val="354736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29F1A-F543-374B-5C92-866E976DBBD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4E39248-F9AB-B7EC-69E0-E3764AECEC10}"/>
              </a:ext>
            </a:extLst>
          </p:cNvPr>
          <p:cNvSpPr>
            <a:spLocks noGrp="1"/>
          </p:cNvSpPr>
          <p:nvPr>
            <p:ph type="body" sz="quarter" idx="10"/>
          </p:nvPr>
        </p:nvSpPr>
        <p:spPr/>
        <p:txBody>
          <a:bodyPr>
            <a:normAutofit fontScale="92500"/>
          </a:bodyPr>
          <a:lstStyle/>
          <a:p>
            <a:r>
              <a:rPr lang="en-US" dirty="0"/>
              <a:t>MEMBER DUES HISTORY</a:t>
            </a:r>
          </a:p>
        </p:txBody>
      </p:sp>
      <p:sp>
        <p:nvSpPr>
          <p:cNvPr id="22" name="TextBox 21">
            <a:extLst>
              <a:ext uri="{FF2B5EF4-FFF2-40B4-BE49-F238E27FC236}">
                <a16:creationId xmlns:a16="http://schemas.microsoft.com/office/drawing/2014/main" id="{B7D032B3-F991-5B14-558A-6DE35A3E1499}"/>
              </a:ext>
            </a:extLst>
          </p:cNvPr>
          <p:cNvSpPr txBox="1"/>
          <p:nvPr/>
        </p:nvSpPr>
        <p:spPr>
          <a:xfrm>
            <a:off x="5815067" y="391732"/>
            <a:ext cx="9697649" cy="523220"/>
          </a:xfrm>
          <a:prstGeom prst="rect">
            <a:avLst/>
          </a:prstGeom>
          <a:noFill/>
        </p:spPr>
        <p:txBody>
          <a:bodyPr wrap="square" rtlCol="0">
            <a:spAutoFit/>
          </a:bodyPr>
          <a:lstStyle/>
          <a:p>
            <a:r>
              <a:rPr lang="en-US" sz="2800" dirty="0"/>
              <a:t>Displays member payments from 2011 to current.</a:t>
            </a:r>
          </a:p>
        </p:txBody>
      </p:sp>
      <p:pic>
        <p:nvPicPr>
          <p:cNvPr id="3" name="Picture 2">
            <a:extLst>
              <a:ext uri="{FF2B5EF4-FFF2-40B4-BE49-F238E27FC236}">
                <a16:creationId xmlns:a16="http://schemas.microsoft.com/office/drawing/2014/main" id="{744AE89D-AC98-BD19-8229-527AA2182E4E}"/>
              </a:ext>
            </a:extLst>
          </p:cNvPr>
          <p:cNvPicPr>
            <a:picLocks noChangeAspect="1"/>
          </p:cNvPicPr>
          <p:nvPr/>
        </p:nvPicPr>
        <p:blipFill>
          <a:blip r:embed="rId3"/>
          <a:stretch>
            <a:fillRect/>
          </a:stretch>
        </p:blipFill>
        <p:spPr>
          <a:xfrm>
            <a:off x="324117" y="1297044"/>
            <a:ext cx="15866175" cy="3340785"/>
          </a:xfrm>
          <a:prstGeom prst="rect">
            <a:avLst/>
          </a:prstGeom>
        </p:spPr>
      </p:pic>
      <p:sp>
        <p:nvSpPr>
          <p:cNvPr id="13" name="Oval 12">
            <a:extLst>
              <a:ext uri="{FF2B5EF4-FFF2-40B4-BE49-F238E27FC236}">
                <a16:creationId xmlns:a16="http://schemas.microsoft.com/office/drawing/2014/main" id="{F579E8A9-C4B3-B704-D85C-E78B72CF11EB}"/>
              </a:ext>
            </a:extLst>
          </p:cNvPr>
          <p:cNvSpPr/>
          <p:nvPr/>
        </p:nvSpPr>
        <p:spPr>
          <a:xfrm>
            <a:off x="14331141" y="2967436"/>
            <a:ext cx="1445474" cy="1152054"/>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076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29F1A-F543-374B-5C92-866E976DBBD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4E39248-F9AB-B7EC-69E0-E3764AECEC10}"/>
              </a:ext>
            </a:extLst>
          </p:cNvPr>
          <p:cNvSpPr>
            <a:spLocks noGrp="1"/>
          </p:cNvSpPr>
          <p:nvPr>
            <p:ph type="body" sz="quarter" idx="10"/>
          </p:nvPr>
        </p:nvSpPr>
        <p:spPr/>
        <p:txBody>
          <a:bodyPr>
            <a:normAutofit fontScale="92500"/>
          </a:bodyPr>
          <a:lstStyle/>
          <a:p>
            <a:r>
              <a:rPr lang="en-US" dirty="0"/>
              <a:t>MEMBER DUES HISTORY</a:t>
            </a:r>
          </a:p>
        </p:txBody>
      </p:sp>
      <p:sp>
        <p:nvSpPr>
          <p:cNvPr id="22" name="TextBox 21">
            <a:extLst>
              <a:ext uri="{FF2B5EF4-FFF2-40B4-BE49-F238E27FC236}">
                <a16:creationId xmlns:a16="http://schemas.microsoft.com/office/drawing/2014/main" id="{B7D032B3-F991-5B14-558A-6DE35A3E1499}"/>
              </a:ext>
            </a:extLst>
          </p:cNvPr>
          <p:cNvSpPr txBox="1"/>
          <p:nvPr/>
        </p:nvSpPr>
        <p:spPr>
          <a:xfrm>
            <a:off x="5815067" y="391732"/>
            <a:ext cx="9697649" cy="523220"/>
          </a:xfrm>
          <a:prstGeom prst="rect">
            <a:avLst/>
          </a:prstGeom>
          <a:noFill/>
        </p:spPr>
        <p:txBody>
          <a:bodyPr wrap="square" rtlCol="0">
            <a:spAutoFit/>
          </a:bodyPr>
          <a:lstStyle/>
          <a:p>
            <a:r>
              <a:rPr lang="en-US" sz="2800" dirty="0"/>
              <a:t>Displays member payments from 2011 to current.</a:t>
            </a:r>
          </a:p>
        </p:txBody>
      </p:sp>
      <p:grpSp>
        <p:nvGrpSpPr>
          <p:cNvPr id="7" name="Group 6">
            <a:extLst>
              <a:ext uri="{FF2B5EF4-FFF2-40B4-BE49-F238E27FC236}">
                <a16:creationId xmlns:a16="http://schemas.microsoft.com/office/drawing/2014/main" id="{0A3DFAC0-B8AF-5297-DD6C-07505C926113}"/>
              </a:ext>
            </a:extLst>
          </p:cNvPr>
          <p:cNvGrpSpPr/>
          <p:nvPr/>
        </p:nvGrpSpPr>
        <p:grpSpPr>
          <a:xfrm>
            <a:off x="481013" y="1611703"/>
            <a:ext cx="15456829" cy="7927194"/>
            <a:chOff x="481013" y="1611703"/>
            <a:chExt cx="15456829" cy="7927194"/>
          </a:xfrm>
        </p:grpSpPr>
        <p:pic>
          <p:nvPicPr>
            <p:cNvPr id="2" name="Picture 1">
              <a:extLst>
                <a:ext uri="{FF2B5EF4-FFF2-40B4-BE49-F238E27FC236}">
                  <a16:creationId xmlns:a16="http://schemas.microsoft.com/office/drawing/2014/main" id="{492B1CE4-8F54-A938-796E-758D57407F87}"/>
                </a:ext>
              </a:extLst>
            </p:cNvPr>
            <p:cNvPicPr>
              <a:picLocks noChangeAspect="1"/>
            </p:cNvPicPr>
            <p:nvPr/>
          </p:nvPicPr>
          <p:blipFill>
            <a:blip r:embed="rId3"/>
            <a:stretch>
              <a:fillRect/>
            </a:stretch>
          </p:blipFill>
          <p:spPr>
            <a:xfrm>
              <a:off x="481013" y="1611703"/>
              <a:ext cx="15406954" cy="3693167"/>
            </a:xfrm>
            <a:prstGeom prst="rect">
              <a:avLst/>
            </a:prstGeom>
          </p:spPr>
        </p:pic>
        <p:pic>
          <p:nvPicPr>
            <p:cNvPr id="5" name="Picture 4">
              <a:extLst>
                <a:ext uri="{FF2B5EF4-FFF2-40B4-BE49-F238E27FC236}">
                  <a16:creationId xmlns:a16="http://schemas.microsoft.com/office/drawing/2014/main" id="{BAA260B3-4521-98B3-0105-8C79B5E16C56}"/>
                </a:ext>
              </a:extLst>
            </p:cNvPr>
            <p:cNvPicPr>
              <a:picLocks noChangeAspect="1"/>
            </p:cNvPicPr>
            <p:nvPr/>
          </p:nvPicPr>
          <p:blipFill>
            <a:blip r:embed="rId4"/>
            <a:stretch>
              <a:fillRect/>
            </a:stretch>
          </p:blipFill>
          <p:spPr>
            <a:xfrm>
              <a:off x="608177" y="5304870"/>
              <a:ext cx="15329665" cy="4234027"/>
            </a:xfrm>
            <a:prstGeom prst="rect">
              <a:avLst/>
            </a:prstGeom>
          </p:spPr>
        </p:pic>
      </p:grpSp>
    </p:spTree>
    <p:extLst>
      <p:ext uri="{BB962C8B-B14F-4D97-AF65-F5344CB8AC3E}">
        <p14:creationId xmlns:p14="http://schemas.microsoft.com/office/powerpoint/2010/main" val="325724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814388" y="367482"/>
            <a:ext cx="6243637" cy="645811"/>
          </a:xfrm>
        </p:spPr>
        <p:txBody>
          <a:bodyPr>
            <a:normAutofit/>
          </a:bodyPr>
          <a:lstStyle/>
          <a:p>
            <a:r>
              <a:rPr lang="en-US" dirty="0"/>
              <a:t>	3 X 10 LABELS</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342240" y="1532582"/>
            <a:ext cx="4744892" cy="5090838"/>
          </a:xfrm>
        </p:spPr>
        <p:txBody>
          <a:bodyPr>
            <a:normAutofit/>
          </a:bodyPr>
          <a:lstStyle/>
          <a:p>
            <a:r>
              <a:rPr lang="en-US" dirty="0"/>
              <a:t>Standard 30/sheet labels.</a:t>
            </a:r>
          </a:p>
          <a:p>
            <a:endParaRPr lang="en-US" dirty="0"/>
          </a:p>
          <a:p>
            <a:endParaRPr lang="en-US" dirty="0"/>
          </a:p>
        </p:txBody>
      </p:sp>
      <p:pic>
        <p:nvPicPr>
          <p:cNvPr id="9" name="Picture 8">
            <a:extLst>
              <a:ext uri="{FF2B5EF4-FFF2-40B4-BE49-F238E27FC236}">
                <a16:creationId xmlns:a16="http://schemas.microsoft.com/office/drawing/2014/main" id="{414A33A5-E61D-CBB2-24CC-B2E3331371CB}"/>
              </a:ext>
            </a:extLst>
          </p:cNvPr>
          <p:cNvPicPr>
            <a:picLocks noChangeAspect="1"/>
          </p:cNvPicPr>
          <p:nvPr/>
        </p:nvPicPr>
        <p:blipFill>
          <a:blip r:embed="rId3"/>
          <a:stretch>
            <a:fillRect/>
          </a:stretch>
        </p:blipFill>
        <p:spPr>
          <a:xfrm>
            <a:off x="5789338" y="1139814"/>
            <a:ext cx="2559814" cy="7473972"/>
          </a:xfrm>
          <a:prstGeom prst="rect">
            <a:avLst/>
          </a:prstGeom>
        </p:spPr>
      </p:pic>
      <p:grpSp>
        <p:nvGrpSpPr>
          <p:cNvPr id="8" name="Group 7">
            <a:extLst>
              <a:ext uri="{FF2B5EF4-FFF2-40B4-BE49-F238E27FC236}">
                <a16:creationId xmlns:a16="http://schemas.microsoft.com/office/drawing/2014/main" id="{06CC059E-240E-DB69-D362-86F7BBA17C7F}"/>
              </a:ext>
            </a:extLst>
          </p:cNvPr>
          <p:cNvGrpSpPr/>
          <p:nvPr/>
        </p:nvGrpSpPr>
        <p:grpSpPr>
          <a:xfrm>
            <a:off x="8349152" y="259932"/>
            <a:ext cx="8779001" cy="9285206"/>
            <a:chOff x="8349152" y="259932"/>
            <a:chExt cx="8779001" cy="9285206"/>
          </a:xfrm>
        </p:grpSpPr>
        <p:pic>
          <p:nvPicPr>
            <p:cNvPr id="7" name="Picture 6">
              <a:extLst>
                <a:ext uri="{FF2B5EF4-FFF2-40B4-BE49-F238E27FC236}">
                  <a16:creationId xmlns:a16="http://schemas.microsoft.com/office/drawing/2014/main" id="{6D086A9B-3801-0C04-E3D3-504B83F6F982}"/>
                </a:ext>
              </a:extLst>
            </p:cNvPr>
            <p:cNvPicPr>
              <a:picLocks noChangeAspect="1"/>
            </p:cNvPicPr>
            <p:nvPr/>
          </p:nvPicPr>
          <p:blipFill>
            <a:blip r:embed="rId4"/>
            <a:stretch>
              <a:fillRect/>
            </a:stretch>
          </p:blipFill>
          <p:spPr>
            <a:xfrm>
              <a:off x="8349152" y="259932"/>
              <a:ext cx="8779001" cy="1272650"/>
            </a:xfrm>
            <a:prstGeom prst="rect">
              <a:avLst/>
            </a:prstGeom>
          </p:spPr>
        </p:pic>
        <p:pic>
          <p:nvPicPr>
            <p:cNvPr id="4" name="Picture 3">
              <a:extLst>
                <a:ext uri="{FF2B5EF4-FFF2-40B4-BE49-F238E27FC236}">
                  <a16:creationId xmlns:a16="http://schemas.microsoft.com/office/drawing/2014/main" id="{B8BD06D3-9AEE-028B-8941-20E7AA4A6A0B}"/>
                </a:ext>
              </a:extLst>
            </p:cNvPr>
            <p:cNvPicPr>
              <a:picLocks noChangeAspect="1"/>
            </p:cNvPicPr>
            <p:nvPr/>
          </p:nvPicPr>
          <p:blipFill>
            <a:blip r:embed="rId5"/>
            <a:stretch>
              <a:fillRect/>
            </a:stretch>
          </p:blipFill>
          <p:spPr>
            <a:xfrm>
              <a:off x="8448902" y="1040063"/>
              <a:ext cx="7977044" cy="8505075"/>
            </a:xfrm>
            <a:prstGeom prst="rect">
              <a:avLst/>
            </a:prstGeom>
          </p:spPr>
        </p:pic>
      </p:grpSp>
      <p:sp>
        <p:nvSpPr>
          <p:cNvPr id="5" name="Star: 5 Points 4">
            <a:extLst>
              <a:ext uri="{FF2B5EF4-FFF2-40B4-BE49-F238E27FC236}">
                <a16:creationId xmlns:a16="http://schemas.microsoft.com/office/drawing/2014/main" id="{663E6385-AA9D-29AA-5477-2952BB9A8060}"/>
              </a:ext>
            </a:extLst>
          </p:cNvPr>
          <p:cNvSpPr/>
          <p:nvPr/>
        </p:nvSpPr>
        <p:spPr>
          <a:xfrm>
            <a:off x="5712897" y="4495800"/>
            <a:ext cx="352382" cy="381000"/>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5109406-40B7-E8A5-D6F9-65EA9560C933}"/>
              </a:ext>
            </a:extLst>
          </p:cNvPr>
          <p:cNvPicPr>
            <a:picLocks noChangeAspect="1"/>
          </p:cNvPicPr>
          <p:nvPr/>
        </p:nvPicPr>
        <p:blipFill>
          <a:blip r:embed="rId6"/>
          <a:stretch>
            <a:fillRect/>
          </a:stretch>
        </p:blipFill>
        <p:spPr>
          <a:xfrm>
            <a:off x="8670131" y="2016917"/>
            <a:ext cx="7380526" cy="7476751"/>
          </a:xfrm>
          <a:prstGeom prst="rect">
            <a:avLst/>
          </a:prstGeom>
        </p:spPr>
      </p:pic>
      <p:pic>
        <p:nvPicPr>
          <p:cNvPr id="6" name="Picture 5">
            <a:extLst>
              <a:ext uri="{FF2B5EF4-FFF2-40B4-BE49-F238E27FC236}">
                <a16:creationId xmlns:a16="http://schemas.microsoft.com/office/drawing/2014/main" id="{611366F9-B3DD-A9F1-309F-0298EE05E2FA}"/>
              </a:ext>
            </a:extLst>
          </p:cNvPr>
          <p:cNvPicPr>
            <a:picLocks noChangeAspect="1"/>
          </p:cNvPicPr>
          <p:nvPr/>
        </p:nvPicPr>
        <p:blipFill>
          <a:blip r:embed="rId7"/>
          <a:stretch>
            <a:fillRect/>
          </a:stretch>
        </p:blipFill>
        <p:spPr>
          <a:xfrm>
            <a:off x="8907344" y="4387208"/>
            <a:ext cx="1951217" cy="598184"/>
          </a:xfrm>
          <a:prstGeom prst="rect">
            <a:avLst/>
          </a:prstGeom>
          <a:ln w="38100">
            <a:solidFill>
              <a:schemeClr val="accent1"/>
            </a:solidFill>
          </a:ln>
        </p:spPr>
      </p:pic>
    </p:spTree>
    <p:extLst>
      <p:ext uri="{BB962C8B-B14F-4D97-AF65-F5344CB8AC3E}">
        <p14:creationId xmlns:p14="http://schemas.microsoft.com/office/powerpoint/2010/main" val="108155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7629D-CEC0-4450-4C75-2C87335456F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B43F676-9B0C-DB19-D89A-4AA0CE8322A4}"/>
              </a:ext>
            </a:extLst>
          </p:cNvPr>
          <p:cNvSpPr>
            <a:spLocks noGrp="1"/>
          </p:cNvSpPr>
          <p:nvPr>
            <p:ph type="body" sz="quarter" idx="10"/>
          </p:nvPr>
        </p:nvSpPr>
        <p:spPr/>
        <p:txBody>
          <a:bodyPr>
            <a:normAutofit lnSpcReduction="10000"/>
          </a:bodyPr>
          <a:lstStyle/>
          <a:p>
            <a:r>
              <a:rPr lang="en-US" dirty="0"/>
              <a:t>LABELS</a:t>
            </a:r>
          </a:p>
        </p:txBody>
      </p:sp>
      <p:sp>
        <p:nvSpPr>
          <p:cNvPr id="22" name="TextBox 21">
            <a:extLst>
              <a:ext uri="{FF2B5EF4-FFF2-40B4-BE49-F238E27FC236}">
                <a16:creationId xmlns:a16="http://schemas.microsoft.com/office/drawing/2014/main" id="{E0C066E1-761C-9E52-E238-097B05612EFC}"/>
              </a:ext>
            </a:extLst>
          </p:cNvPr>
          <p:cNvSpPr txBox="1"/>
          <p:nvPr/>
        </p:nvSpPr>
        <p:spPr>
          <a:xfrm>
            <a:off x="5799025" y="322027"/>
            <a:ext cx="9697649" cy="523220"/>
          </a:xfrm>
          <a:prstGeom prst="rect">
            <a:avLst/>
          </a:prstGeom>
          <a:noFill/>
        </p:spPr>
        <p:txBody>
          <a:bodyPr wrap="square" rtlCol="0">
            <a:spAutoFit/>
          </a:bodyPr>
          <a:lstStyle/>
          <a:p>
            <a:r>
              <a:rPr lang="en-US" sz="2800" dirty="0"/>
              <a:t>30 per sheet mailing labels for LGN and SAL members.</a:t>
            </a:r>
          </a:p>
        </p:txBody>
      </p:sp>
      <p:pic>
        <p:nvPicPr>
          <p:cNvPr id="3" name="Picture 2">
            <a:extLst>
              <a:ext uri="{FF2B5EF4-FFF2-40B4-BE49-F238E27FC236}">
                <a16:creationId xmlns:a16="http://schemas.microsoft.com/office/drawing/2014/main" id="{57E4FEA8-57FC-9B3B-D337-2D8F576F389E}"/>
              </a:ext>
            </a:extLst>
          </p:cNvPr>
          <p:cNvPicPr>
            <a:picLocks noChangeAspect="1"/>
          </p:cNvPicPr>
          <p:nvPr/>
        </p:nvPicPr>
        <p:blipFill>
          <a:blip r:embed="rId4"/>
          <a:stretch>
            <a:fillRect/>
          </a:stretch>
        </p:blipFill>
        <p:spPr>
          <a:xfrm>
            <a:off x="481013" y="1426120"/>
            <a:ext cx="16400988" cy="6637225"/>
          </a:xfrm>
          <a:prstGeom prst="rect">
            <a:avLst/>
          </a:prstGeom>
        </p:spPr>
      </p:pic>
      <p:sp>
        <p:nvSpPr>
          <p:cNvPr id="13" name="Oval 12">
            <a:extLst>
              <a:ext uri="{FF2B5EF4-FFF2-40B4-BE49-F238E27FC236}">
                <a16:creationId xmlns:a16="http://schemas.microsoft.com/office/drawing/2014/main" id="{83D9720E-75BC-AAF3-AD8D-8A4A9B7D1B92}"/>
              </a:ext>
            </a:extLst>
          </p:cNvPr>
          <p:cNvSpPr/>
          <p:nvPr/>
        </p:nvSpPr>
        <p:spPr>
          <a:xfrm>
            <a:off x="15112438" y="4496049"/>
            <a:ext cx="1746812" cy="1060757"/>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DF5EE99-1845-0E4C-40FE-A8E0CAF59F89}"/>
              </a:ext>
            </a:extLst>
          </p:cNvPr>
          <p:cNvPicPr>
            <a:picLocks noChangeAspect="1"/>
          </p:cNvPicPr>
          <p:nvPr/>
        </p:nvPicPr>
        <p:blipFill>
          <a:blip r:embed="rId5"/>
          <a:stretch>
            <a:fillRect/>
          </a:stretch>
        </p:blipFill>
        <p:spPr>
          <a:xfrm>
            <a:off x="6108722" y="5070037"/>
            <a:ext cx="2245528" cy="1497018"/>
          </a:xfrm>
          <a:prstGeom prst="rect">
            <a:avLst/>
          </a:prstGeom>
        </p:spPr>
      </p:pic>
    </p:spTree>
    <p:extLst>
      <p:ext uri="{BB962C8B-B14F-4D97-AF65-F5344CB8AC3E}">
        <p14:creationId xmlns:p14="http://schemas.microsoft.com/office/powerpoint/2010/main" val="118753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402E6-3931-9471-A0DA-044A541147C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4118BC5-1BDE-D5BD-DA7F-AC57083B4E0B}"/>
              </a:ext>
            </a:extLst>
          </p:cNvPr>
          <p:cNvSpPr>
            <a:spLocks noGrp="1"/>
          </p:cNvSpPr>
          <p:nvPr>
            <p:ph type="body" sz="quarter" idx="10"/>
          </p:nvPr>
        </p:nvSpPr>
        <p:spPr/>
        <p:txBody>
          <a:bodyPr>
            <a:normAutofit lnSpcReduction="10000"/>
          </a:bodyPr>
          <a:lstStyle/>
          <a:p>
            <a:r>
              <a:rPr lang="en-US" dirty="0"/>
              <a:t>LABELS</a:t>
            </a:r>
          </a:p>
        </p:txBody>
      </p:sp>
      <p:sp>
        <p:nvSpPr>
          <p:cNvPr id="22" name="TextBox 21">
            <a:extLst>
              <a:ext uri="{FF2B5EF4-FFF2-40B4-BE49-F238E27FC236}">
                <a16:creationId xmlns:a16="http://schemas.microsoft.com/office/drawing/2014/main" id="{4F7F857B-26D1-0B9E-5926-73B0B6047D42}"/>
              </a:ext>
            </a:extLst>
          </p:cNvPr>
          <p:cNvSpPr txBox="1"/>
          <p:nvPr/>
        </p:nvSpPr>
        <p:spPr>
          <a:xfrm>
            <a:off x="5799025" y="322027"/>
            <a:ext cx="9697649" cy="523220"/>
          </a:xfrm>
          <a:prstGeom prst="rect">
            <a:avLst/>
          </a:prstGeom>
          <a:noFill/>
        </p:spPr>
        <p:txBody>
          <a:bodyPr wrap="square" rtlCol="0">
            <a:spAutoFit/>
          </a:bodyPr>
          <a:lstStyle/>
          <a:p>
            <a:r>
              <a:rPr lang="en-US" sz="2800" dirty="0"/>
              <a:t>30 per sheet mailing labels for LGN and SAL members.</a:t>
            </a:r>
          </a:p>
        </p:txBody>
      </p:sp>
      <p:grpSp>
        <p:nvGrpSpPr>
          <p:cNvPr id="7" name="Group 6">
            <a:extLst>
              <a:ext uri="{FF2B5EF4-FFF2-40B4-BE49-F238E27FC236}">
                <a16:creationId xmlns:a16="http://schemas.microsoft.com/office/drawing/2014/main" id="{DE1C97EA-B25C-AC08-88EC-DFD31D564210}"/>
              </a:ext>
            </a:extLst>
          </p:cNvPr>
          <p:cNvGrpSpPr/>
          <p:nvPr/>
        </p:nvGrpSpPr>
        <p:grpSpPr>
          <a:xfrm>
            <a:off x="831878" y="1495015"/>
            <a:ext cx="15034610" cy="9348831"/>
            <a:chOff x="1447340" y="404769"/>
            <a:chExt cx="15034610" cy="9348831"/>
          </a:xfrm>
        </p:grpSpPr>
        <p:pic>
          <p:nvPicPr>
            <p:cNvPr id="3" name="Picture 2">
              <a:extLst>
                <a:ext uri="{FF2B5EF4-FFF2-40B4-BE49-F238E27FC236}">
                  <a16:creationId xmlns:a16="http://schemas.microsoft.com/office/drawing/2014/main" id="{34A49F5F-3A09-0831-5753-A2BBCD39C2C5}"/>
                </a:ext>
              </a:extLst>
            </p:cNvPr>
            <p:cNvPicPr>
              <a:picLocks noChangeAspect="1"/>
            </p:cNvPicPr>
            <p:nvPr/>
          </p:nvPicPr>
          <p:blipFill>
            <a:blip r:embed="rId3"/>
            <a:stretch>
              <a:fillRect/>
            </a:stretch>
          </p:blipFill>
          <p:spPr>
            <a:xfrm>
              <a:off x="1447340" y="404769"/>
              <a:ext cx="15034610" cy="8666665"/>
            </a:xfrm>
            <a:prstGeom prst="rect">
              <a:avLst/>
            </a:prstGeom>
          </p:spPr>
        </p:pic>
        <p:sp>
          <p:nvSpPr>
            <p:cNvPr id="5" name="TextBox 4">
              <a:extLst>
                <a:ext uri="{FF2B5EF4-FFF2-40B4-BE49-F238E27FC236}">
                  <a16:creationId xmlns:a16="http://schemas.microsoft.com/office/drawing/2014/main" id="{7CC41D55-5CB4-94FB-DDDD-B7DF971F744C}"/>
                </a:ext>
              </a:extLst>
            </p:cNvPr>
            <p:cNvSpPr txBox="1"/>
            <p:nvPr/>
          </p:nvSpPr>
          <p:spPr>
            <a:xfrm>
              <a:off x="1815187" y="5229285"/>
              <a:ext cx="9878581" cy="4524315"/>
            </a:xfrm>
            <a:prstGeom prst="rect">
              <a:avLst/>
            </a:prstGeom>
            <a:solidFill>
              <a:schemeClr val="bg1"/>
            </a:solidFill>
          </p:spPr>
          <p:txBody>
            <a:bodyPr wrap="square" rtlCol="0">
              <a:spAutoFit/>
            </a:bodyPr>
            <a:lstStyle/>
            <a:p>
              <a:pPr algn="l"/>
              <a:r>
                <a:rPr lang="en-US" sz="4800" dirty="0">
                  <a:solidFill>
                    <a:schemeClr val="tx1"/>
                  </a:solidFill>
                </a:rPr>
                <a:t>John Adams</a:t>
              </a:r>
            </a:p>
            <a:p>
              <a:pPr algn="l"/>
              <a:r>
                <a:rPr lang="en-US" sz="4800" dirty="0">
                  <a:solidFill>
                    <a:schemeClr val="tx1"/>
                  </a:solidFill>
                </a:rPr>
                <a:t>123 Main Stret</a:t>
              </a:r>
            </a:p>
            <a:p>
              <a:pPr algn="l"/>
              <a:r>
                <a:rPr lang="en-US" sz="4800" dirty="0">
                  <a:solidFill>
                    <a:schemeClr val="tx1"/>
                  </a:solidFill>
                </a:rPr>
                <a:t>Lawrenceville, GA  30043-6857</a:t>
              </a:r>
            </a:p>
            <a:p>
              <a:pPr algn="l"/>
              <a:endParaRPr lang="en-US" sz="4800" dirty="0">
                <a:solidFill>
                  <a:schemeClr val="tx1"/>
                </a:solidFill>
              </a:endParaRPr>
            </a:p>
            <a:p>
              <a:pPr algn="l"/>
              <a:endParaRPr lang="en-US" sz="4800" dirty="0">
                <a:solidFill>
                  <a:schemeClr val="tx1"/>
                </a:solidFill>
              </a:endParaRPr>
            </a:p>
            <a:p>
              <a:pPr algn="l"/>
              <a:endParaRPr lang="en-US" sz="4800" dirty="0">
                <a:solidFill>
                  <a:schemeClr val="tx1"/>
                </a:solidFill>
              </a:endParaRPr>
            </a:p>
          </p:txBody>
        </p:sp>
      </p:grpSp>
      <p:pic>
        <p:nvPicPr>
          <p:cNvPr id="17" name="Picture 16">
            <a:extLst>
              <a:ext uri="{FF2B5EF4-FFF2-40B4-BE49-F238E27FC236}">
                <a16:creationId xmlns:a16="http://schemas.microsoft.com/office/drawing/2014/main" id="{BE555F5C-9815-4164-8E14-ED5AA2295E95}"/>
              </a:ext>
            </a:extLst>
          </p:cNvPr>
          <p:cNvPicPr>
            <a:picLocks noChangeAspect="1"/>
          </p:cNvPicPr>
          <p:nvPr/>
        </p:nvPicPr>
        <p:blipFill>
          <a:blip r:embed="rId4"/>
          <a:stretch>
            <a:fillRect/>
          </a:stretch>
        </p:blipFill>
        <p:spPr>
          <a:xfrm>
            <a:off x="12000295" y="7895492"/>
            <a:ext cx="2944203" cy="117556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grpSp>
        <p:nvGrpSpPr>
          <p:cNvPr id="11" name="Group 10">
            <a:extLst>
              <a:ext uri="{FF2B5EF4-FFF2-40B4-BE49-F238E27FC236}">
                <a16:creationId xmlns:a16="http://schemas.microsoft.com/office/drawing/2014/main" id="{33484FE6-359A-EBAD-AFA9-51D389C51591}"/>
              </a:ext>
            </a:extLst>
          </p:cNvPr>
          <p:cNvGrpSpPr/>
          <p:nvPr/>
        </p:nvGrpSpPr>
        <p:grpSpPr>
          <a:xfrm>
            <a:off x="7227695" y="3836901"/>
            <a:ext cx="4218464" cy="4164099"/>
            <a:chOff x="3526433" y="1538607"/>
            <a:chExt cx="2553033" cy="2741381"/>
          </a:xfrm>
        </p:grpSpPr>
        <p:sp>
          <p:nvSpPr>
            <p:cNvPr id="12" name="Oval 11">
              <a:extLst>
                <a:ext uri="{FF2B5EF4-FFF2-40B4-BE49-F238E27FC236}">
                  <a16:creationId xmlns:a16="http://schemas.microsoft.com/office/drawing/2014/main" id="{3E943A5E-7A17-2B1E-6675-37CA88D48C70}"/>
                </a:ext>
              </a:extLst>
            </p:cNvPr>
            <p:cNvSpPr/>
            <p:nvPr/>
          </p:nvSpPr>
          <p:spPr>
            <a:xfrm>
              <a:off x="3526433" y="2477455"/>
              <a:ext cx="532435" cy="465246"/>
            </a:xfrm>
            <a:prstGeom prst="ellipse">
              <a:avLst/>
            </a:prstGeom>
            <a:noFill/>
            <a:ln w="762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14" name="Picture 13">
              <a:extLst>
                <a:ext uri="{FF2B5EF4-FFF2-40B4-BE49-F238E27FC236}">
                  <a16:creationId xmlns:a16="http://schemas.microsoft.com/office/drawing/2014/main" id="{DB237FBC-F604-732F-B618-46CEE10702C9}"/>
                </a:ext>
              </a:extLst>
            </p:cNvPr>
            <p:cNvPicPr>
              <a:picLocks noChangeAspect="1"/>
            </p:cNvPicPr>
            <p:nvPr/>
          </p:nvPicPr>
          <p:blipFill>
            <a:blip r:embed="rId5"/>
            <a:stretch>
              <a:fillRect/>
            </a:stretch>
          </p:blipFill>
          <p:spPr>
            <a:xfrm>
              <a:off x="4770891" y="1538607"/>
              <a:ext cx="1308575" cy="2741381"/>
            </a:xfrm>
            <a:prstGeom prst="rect">
              <a:avLst/>
            </a:prstGeom>
            <a:ln w="76200">
              <a:solidFill>
                <a:srgbClr val="FFC000"/>
              </a:solidFill>
            </a:ln>
          </p:spPr>
        </p:pic>
        <p:cxnSp>
          <p:nvCxnSpPr>
            <p:cNvPr id="15" name="Straight Arrow Connector 14">
              <a:extLst>
                <a:ext uri="{FF2B5EF4-FFF2-40B4-BE49-F238E27FC236}">
                  <a16:creationId xmlns:a16="http://schemas.microsoft.com/office/drawing/2014/main" id="{11E4CD29-3878-81FD-D3BD-088B5263284C}"/>
                </a:ext>
              </a:extLst>
            </p:cNvPr>
            <p:cNvCxnSpPr>
              <a:cxnSpLocks/>
            </p:cNvCxnSpPr>
            <p:nvPr/>
          </p:nvCxnSpPr>
          <p:spPr>
            <a:xfrm flipV="1">
              <a:off x="4058868" y="2624533"/>
              <a:ext cx="712023" cy="99387"/>
            </a:xfrm>
            <a:prstGeom prst="straightConnector1">
              <a:avLst/>
            </a:prstGeom>
            <a:ln w="76200">
              <a:solidFill>
                <a:srgbClr val="FFC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4956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D3AFF01-CBA6-28C0-7173-1E533DCF7435}"/>
              </a:ext>
            </a:extLst>
          </p:cNvPr>
          <p:cNvGrpSpPr/>
          <p:nvPr/>
        </p:nvGrpSpPr>
        <p:grpSpPr>
          <a:xfrm>
            <a:off x="692473" y="303391"/>
            <a:ext cx="16264032" cy="9146818"/>
            <a:chOff x="59907" y="349377"/>
            <a:chExt cx="9144000" cy="4841959"/>
          </a:xfrm>
        </p:grpSpPr>
        <p:pic>
          <p:nvPicPr>
            <p:cNvPr id="4" name="Picture 3">
              <a:extLst>
                <a:ext uri="{FF2B5EF4-FFF2-40B4-BE49-F238E27FC236}">
                  <a16:creationId xmlns:a16="http://schemas.microsoft.com/office/drawing/2014/main" id="{4105ABC1-ACD7-407D-ADEC-19AEB5BD3A01}"/>
                </a:ext>
              </a:extLst>
            </p:cNvPr>
            <p:cNvPicPr>
              <a:picLocks noChangeAspect="1"/>
            </p:cNvPicPr>
            <p:nvPr/>
          </p:nvPicPr>
          <p:blipFill>
            <a:blip r:embed="rId4"/>
            <a:stretch>
              <a:fillRect/>
            </a:stretch>
          </p:blipFill>
          <p:spPr>
            <a:xfrm>
              <a:off x="59907" y="349377"/>
              <a:ext cx="9144000" cy="4588765"/>
            </a:xfrm>
            <a:prstGeom prst="rect">
              <a:avLst/>
            </a:prstGeom>
          </p:spPr>
        </p:pic>
        <p:pic>
          <p:nvPicPr>
            <p:cNvPr id="10" name="Picture 9">
              <a:extLst>
                <a:ext uri="{FF2B5EF4-FFF2-40B4-BE49-F238E27FC236}">
                  <a16:creationId xmlns:a16="http://schemas.microsoft.com/office/drawing/2014/main" id="{08E1628C-E957-44E9-9551-DF11CB54AE5D}"/>
                </a:ext>
              </a:extLst>
            </p:cNvPr>
            <p:cNvPicPr>
              <a:picLocks noChangeAspect="1"/>
            </p:cNvPicPr>
            <p:nvPr/>
          </p:nvPicPr>
          <p:blipFill>
            <a:blip r:embed="rId5"/>
            <a:stretch>
              <a:fillRect/>
            </a:stretch>
          </p:blipFill>
          <p:spPr>
            <a:xfrm>
              <a:off x="3519317" y="602570"/>
              <a:ext cx="3744783" cy="4588766"/>
            </a:xfrm>
            <a:prstGeom prst="rect">
              <a:avLst/>
            </a:prstGeom>
          </p:spPr>
        </p:pic>
      </p:grpSp>
      <p:sp>
        <p:nvSpPr>
          <p:cNvPr id="5" name="Arrow: Right 4">
            <a:extLst>
              <a:ext uri="{FF2B5EF4-FFF2-40B4-BE49-F238E27FC236}">
                <a16:creationId xmlns:a16="http://schemas.microsoft.com/office/drawing/2014/main" id="{1892F8CE-67B3-A402-EE81-613823DBEDE0}"/>
              </a:ext>
            </a:extLst>
          </p:cNvPr>
          <p:cNvSpPr/>
          <p:nvPr/>
        </p:nvSpPr>
        <p:spPr>
          <a:xfrm>
            <a:off x="15053089" y="141702"/>
            <a:ext cx="845854" cy="63671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Tree>
    <p:custDataLst>
      <p:tags r:id="rId1"/>
    </p:custDataLst>
    <p:extLst>
      <p:ext uri="{BB962C8B-B14F-4D97-AF65-F5344CB8AC3E}">
        <p14:creationId xmlns:p14="http://schemas.microsoft.com/office/powerpoint/2010/main" val="175140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814388" y="367482"/>
            <a:ext cx="6243637" cy="645811"/>
          </a:xfrm>
        </p:spPr>
        <p:txBody>
          <a:bodyPr>
            <a:normAutofit/>
          </a:bodyPr>
          <a:lstStyle/>
          <a:p>
            <a:r>
              <a:rPr lang="en-US" dirty="0"/>
              <a:t>	RENEWAL LETTERS</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342239" y="1532582"/>
            <a:ext cx="5447099" cy="5090838"/>
          </a:xfrm>
        </p:spPr>
        <p:txBody>
          <a:bodyPr>
            <a:normAutofit/>
          </a:bodyPr>
          <a:lstStyle/>
          <a:p>
            <a:r>
              <a:rPr lang="en-US" dirty="0"/>
              <a:t>Invite expired members to renew to your post or squadron with a personalized letter.</a:t>
            </a:r>
          </a:p>
          <a:p>
            <a:r>
              <a:rPr lang="en-US" dirty="0"/>
              <a:t>Print mailing labels to go with letters.</a:t>
            </a:r>
          </a:p>
          <a:p>
            <a:endParaRPr lang="en-US" dirty="0"/>
          </a:p>
          <a:p>
            <a:endParaRPr lang="en-US" dirty="0"/>
          </a:p>
        </p:txBody>
      </p:sp>
      <p:pic>
        <p:nvPicPr>
          <p:cNvPr id="9" name="Picture 8">
            <a:extLst>
              <a:ext uri="{FF2B5EF4-FFF2-40B4-BE49-F238E27FC236}">
                <a16:creationId xmlns:a16="http://schemas.microsoft.com/office/drawing/2014/main" id="{414A33A5-E61D-CBB2-24CC-B2E3331371CB}"/>
              </a:ext>
            </a:extLst>
          </p:cNvPr>
          <p:cNvPicPr>
            <a:picLocks noChangeAspect="1"/>
          </p:cNvPicPr>
          <p:nvPr/>
        </p:nvPicPr>
        <p:blipFill>
          <a:blip r:embed="rId3"/>
          <a:stretch>
            <a:fillRect/>
          </a:stretch>
        </p:blipFill>
        <p:spPr>
          <a:xfrm>
            <a:off x="5789338" y="1139814"/>
            <a:ext cx="2559814" cy="7473972"/>
          </a:xfrm>
          <a:prstGeom prst="rect">
            <a:avLst/>
          </a:prstGeom>
        </p:spPr>
      </p:pic>
      <p:grpSp>
        <p:nvGrpSpPr>
          <p:cNvPr id="8" name="Group 7">
            <a:extLst>
              <a:ext uri="{FF2B5EF4-FFF2-40B4-BE49-F238E27FC236}">
                <a16:creationId xmlns:a16="http://schemas.microsoft.com/office/drawing/2014/main" id="{06CC059E-240E-DB69-D362-86F7BBA17C7F}"/>
              </a:ext>
            </a:extLst>
          </p:cNvPr>
          <p:cNvGrpSpPr/>
          <p:nvPr/>
        </p:nvGrpSpPr>
        <p:grpSpPr>
          <a:xfrm>
            <a:off x="8349152" y="259932"/>
            <a:ext cx="8779001" cy="9285206"/>
            <a:chOff x="8349152" y="259932"/>
            <a:chExt cx="8779001" cy="9285206"/>
          </a:xfrm>
        </p:grpSpPr>
        <p:pic>
          <p:nvPicPr>
            <p:cNvPr id="7" name="Picture 6">
              <a:extLst>
                <a:ext uri="{FF2B5EF4-FFF2-40B4-BE49-F238E27FC236}">
                  <a16:creationId xmlns:a16="http://schemas.microsoft.com/office/drawing/2014/main" id="{6D086A9B-3801-0C04-E3D3-504B83F6F982}"/>
                </a:ext>
              </a:extLst>
            </p:cNvPr>
            <p:cNvPicPr>
              <a:picLocks noChangeAspect="1"/>
            </p:cNvPicPr>
            <p:nvPr/>
          </p:nvPicPr>
          <p:blipFill>
            <a:blip r:embed="rId4"/>
            <a:stretch>
              <a:fillRect/>
            </a:stretch>
          </p:blipFill>
          <p:spPr>
            <a:xfrm>
              <a:off x="8349152" y="259932"/>
              <a:ext cx="8779001" cy="1272650"/>
            </a:xfrm>
            <a:prstGeom prst="rect">
              <a:avLst/>
            </a:prstGeom>
          </p:spPr>
        </p:pic>
        <p:pic>
          <p:nvPicPr>
            <p:cNvPr id="4" name="Picture 3">
              <a:extLst>
                <a:ext uri="{FF2B5EF4-FFF2-40B4-BE49-F238E27FC236}">
                  <a16:creationId xmlns:a16="http://schemas.microsoft.com/office/drawing/2014/main" id="{B8BD06D3-9AEE-028B-8941-20E7AA4A6A0B}"/>
                </a:ext>
              </a:extLst>
            </p:cNvPr>
            <p:cNvPicPr>
              <a:picLocks noChangeAspect="1"/>
            </p:cNvPicPr>
            <p:nvPr/>
          </p:nvPicPr>
          <p:blipFill>
            <a:blip r:embed="rId5"/>
            <a:stretch>
              <a:fillRect/>
            </a:stretch>
          </p:blipFill>
          <p:spPr>
            <a:xfrm>
              <a:off x="8448902" y="1040063"/>
              <a:ext cx="7977044" cy="8505075"/>
            </a:xfrm>
            <a:prstGeom prst="rect">
              <a:avLst/>
            </a:prstGeom>
          </p:spPr>
        </p:pic>
      </p:grpSp>
      <p:sp>
        <p:nvSpPr>
          <p:cNvPr id="14" name="Star: 5 Points 13">
            <a:extLst>
              <a:ext uri="{FF2B5EF4-FFF2-40B4-BE49-F238E27FC236}">
                <a16:creationId xmlns:a16="http://schemas.microsoft.com/office/drawing/2014/main" id="{25E0E961-4C39-94F5-F980-778D25B5AA9D}"/>
              </a:ext>
            </a:extLst>
          </p:cNvPr>
          <p:cNvSpPr/>
          <p:nvPr/>
        </p:nvSpPr>
        <p:spPr>
          <a:xfrm>
            <a:off x="5712897" y="4495800"/>
            <a:ext cx="352382" cy="381000"/>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5F69023-10A2-FB0A-8998-1DCFA392C5F7}"/>
              </a:ext>
            </a:extLst>
          </p:cNvPr>
          <p:cNvPicPr>
            <a:picLocks noChangeAspect="1"/>
          </p:cNvPicPr>
          <p:nvPr/>
        </p:nvPicPr>
        <p:blipFill>
          <a:blip r:embed="rId6"/>
          <a:stretch>
            <a:fillRect/>
          </a:stretch>
        </p:blipFill>
        <p:spPr>
          <a:xfrm>
            <a:off x="8670131" y="2016917"/>
            <a:ext cx="7380526" cy="7476751"/>
          </a:xfrm>
          <a:prstGeom prst="rect">
            <a:avLst/>
          </a:prstGeom>
        </p:spPr>
      </p:pic>
      <p:pic>
        <p:nvPicPr>
          <p:cNvPr id="10" name="Picture 9">
            <a:extLst>
              <a:ext uri="{FF2B5EF4-FFF2-40B4-BE49-F238E27FC236}">
                <a16:creationId xmlns:a16="http://schemas.microsoft.com/office/drawing/2014/main" id="{8C9D78F8-AB77-2F65-491F-1BB56158D345}"/>
              </a:ext>
            </a:extLst>
          </p:cNvPr>
          <p:cNvPicPr>
            <a:picLocks noChangeAspect="1"/>
          </p:cNvPicPr>
          <p:nvPr/>
        </p:nvPicPr>
        <p:blipFill>
          <a:blip r:embed="rId7"/>
          <a:stretch>
            <a:fillRect/>
          </a:stretch>
        </p:blipFill>
        <p:spPr>
          <a:xfrm>
            <a:off x="8843879" y="5018274"/>
            <a:ext cx="3343344" cy="548651"/>
          </a:xfrm>
          <a:prstGeom prst="rect">
            <a:avLst/>
          </a:prstGeom>
          <a:ln w="38100">
            <a:solidFill>
              <a:schemeClr val="accent1"/>
            </a:solidFill>
          </a:ln>
        </p:spPr>
      </p:pic>
      <p:pic>
        <p:nvPicPr>
          <p:cNvPr id="12" name="Picture 11">
            <a:extLst>
              <a:ext uri="{FF2B5EF4-FFF2-40B4-BE49-F238E27FC236}">
                <a16:creationId xmlns:a16="http://schemas.microsoft.com/office/drawing/2014/main" id="{08CE2675-5083-54B0-A04A-78A5F3B5116B}"/>
              </a:ext>
            </a:extLst>
          </p:cNvPr>
          <p:cNvPicPr>
            <a:picLocks noChangeAspect="1"/>
          </p:cNvPicPr>
          <p:nvPr/>
        </p:nvPicPr>
        <p:blipFill>
          <a:blip r:embed="rId8"/>
          <a:stretch>
            <a:fillRect/>
          </a:stretch>
        </p:blipFill>
        <p:spPr>
          <a:xfrm>
            <a:off x="8843879" y="5758232"/>
            <a:ext cx="4406954" cy="502058"/>
          </a:xfrm>
          <a:prstGeom prst="rect">
            <a:avLst/>
          </a:prstGeom>
          <a:ln w="38100">
            <a:solidFill>
              <a:schemeClr val="accent1"/>
            </a:solidFill>
          </a:ln>
        </p:spPr>
      </p:pic>
    </p:spTree>
    <p:extLst>
      <p:ext uri="{BB962C8B-B14F-4D97-AF65-F5344CB8AC3E}">
        <p14:creationId xmlns:p14="http://schemas.microsoft.com/office/powerpoint/2010/main" val="297856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Effect transition="in" filter="fade">
                                      <p:cBhvr>
                                        <p:cTn id="16" dur="1000"/>
                                        <p:tgtEl>
                                          <p:spTgt spid="12"/>
                                        </p:tgtEl>
                                      </p:cBhvr>
                                    </p:animEffect>
                                  </p:childTnLst>
                                </p:cTn>
                              </p:par>
                              <p:par>
                                <p:cTn id="17" presetID="22" presetClass="entr" presetSubtype="1"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up)">
                                      <p:cBhvr>
                                        <p:cTn id="19"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481012" y="394252"/>
            <a:ext cx="4950523" cy="538436"/>
          </a:xfrm>
        </p:spPr>
        <p:txBody>
          <a:bodyPr>
            <a:normAutofit/>
          </a:bodyPr>
          <a:lstStyle/>
          <a:p>
            <a:r>
              <a:rPr lang="en-US" dirty="0"/>
              <a:t>MY GROUPS: REPORTS</a:t>
            </a:r>
          </a:p>
        </p:txBody>
      </p:sp>
      <p:sp>
        <p:nvSpPr>
          <p:cNvPr id="13" name="Rectangle: Rounded Corners 12">
            <a:extLst>
              <a:ext uri="{FF2B5EF4-FFF2-40B4-BE49-F238E27FC236}">
                <a16:creationId xmlns:a16="http://schemas.microsoft.com/office/drawing/2014/main" id="{0895B7BD-CE93-2621-A6FC-EFD0E232E78B}"/>
              </a:ext>
            </a:extLst>
          </p:cNvPr>
          <p:cNvSpPr/>
          <p:nvPr/>
        </p:nvSpPr>
        <p:spPr>
          <a:xfrm>
            <a:off x="7386762" y="223335"/>
            <a:ext cx="1099512"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FFCE4E4D-83B4-AAA3-5B22-F0FF3F188120}"/>
              </a:ext>
            </a:extLst>
          </p:cNvPr>
          <p:cNvGrpSpPr/>
          <p:nvPr/>
        </p:nvGrpSpPr>
        <p:grpSpPr>
          <a:xfrm>
            <a:off x="5100935" y="221500"/>
            <a:ext cx="12790896" cy="10702014"/>
            <a:chOff x="5100935" y="221500"/>
            <a:chExt cx="12790896" cy="10702014"/>
          </a:xfrm>
        </p:grpSpPr>
        <p:pic>
          <p:nvPicPr>
            <p:cNvPr id="3" name="Picture 2">
              <a:extLst>
                <a:ext uri="{FF2B5EF4-FFF2-40B4-BE49-F238E27FC236}">
                  <a16:creationId xmlns:a16="http://schemas.microsoft.com/office/drawing/2014/main" id="{81515BA3-05AD-F901-BC90-70A805A57FBC}"/>
                </a:ext>
              </a:extLst>
            </p:cNvPr>
            <p:cNvPicPr>
              <a:picLocks noChangeAspect="1"/>
            </p:cNvPicPr>
            <p:nvPr/>
          </p:nvPicPr>
          <p:blipFill>
            <a:blip r:embed="rId3"/>
            <a:stretch>
              <a:fillRect/>
            </a:stretch>
          </p:blipFill>
          <p:spPr>
            <a:xfrm>
              <a:off x="5100935" y="2016156"/>
              <a:ext cx="2559814" cy="7473972"/>
            </a:xfrm>
            <a:prstGeom prst="rect">
              <a:avLst/>
            </a:prstGeom>
          </p:spPr>
        </p:pic>
        <p:pic>
          <p:nvPicPr>
            <p:cNvPr id="4" name="Picture 3">
              <a:extLst>
                <a:ext uri="{FF2B5EF4-FFF2-40B4-BE49-F238E27FC236}">
                  <a16:creationId xmlns:a16="http://schemas.microsoft.com/office/drawing/2014/main" id="{43A6AAE3-4297-EC28-CD96-CE7A111770B7}"/>
                </a:ext>
              </a:extLst>
            </p:cNvPr>
            <p:cNvPicPr>
              <a:picLocks noChangeAspect="1"/>
            </p:cNvPicPr>
            <p:nvPr/>
          </p:nvPicPr>
          <p:blipFill>
            <a:blip r:embed="rId4"/>
            <a:stretch>
              <a:fillRect/>
            </a:stretch>
          </p:blipFill>
          <p:spPr>
            <a:xfrm>
              <a:off x="7907816" y="3905249"/>
              <a:ext cx="9984015" cy="7018265"/>
            </a:xfrm>
            <a:prstGeom prst="rect">
              <a:avLst/>
            </a:prstGeom>
          </p:spPr>
        </p:pic>
        <p:pic>
          <p:nvPicPr>
            <p:cNvPr id="5" name="Picture 4">
              <a:extLst>
                <a:ext uri="{FF2B5EF4-FFF2-40B4-BE49-F238E27FC236}">
                  <a16:creationId xmlns:a16="http://schemas.microsoft.com/office/drawing/2014/main" id="{208C1B17-3BCB-80A0-99DB-A432602DD742}"/>
                </a:ext>
              </a:extLst>
            </p:cNvPr>
            <p:cNvPicPr>
              <a:picLocks noChangeAspect="1"/>
            </p:cNvPicPr>
            <p:nvPr/>
          </p:nvPicPr>
          <p:blipFill>
            <a:blip r:embed="rId5"/>
            <a:stretch>
              <a:fillRect/>
            </a:stretch>
          </p:blipFill>
          <p:spPr>
            <a:xfrm>
              <a:off x="6380842" y="221500"/>
              <a:ext cx="10478408" cy="1699407"/>
            </a:xfrm>
            <a:prstGeom prst="rect">
              <a:avLst/>
            </a:prstGeom>
          </p:spPr>
        </p:pic>
        <p:pic>
          <p:nvPicPr>
            <p:cNvPr id="7" name="Picture 6">
              <a:extLst>
                <a:ext uri="{FF2B5EF4-FFF2-40B4-BE49-F238E27FC236}">
                  <a16:creationId xmlns:a16="http://schemas.microsoft.com/office/drawing/2014/main" id="{D28DC523-D7A6-0ABF-4D40-F92490CDBDED}"/>
                </a:ext>
              </a:extLst>
            </p:cNvPr>
            <p:cNvPicPr>
              <a:picLocks noChangeAspect="1"/>
            </p:cNvPicPr>
            <p:nvPr/>
          </p:nvPicPr>
          <p:blipFill>
            <a:blip r:embed="rId6"/>
            <a:stretch>
              <a:fillRect/>
            </a:stretch>
          </p:blipFill>
          <p:spPr>
            <a:xfrm>
              <a:off x="7736366" y="2016156"/>
              <a:ext cx="9912550" cy="1889093"/>
            </a:xfrm>
            <a:prstGeom prst="rect">
              <a:avLst/>
            </a:prstGeom>
          </p:spPr>
        </p:pic>
      </p:grpSp>
      <p:sp>
        <p:nvSpPr>
          <p:cNvPr id="8" name="Content Placeholder 1">
            <a:extLst>
              <a:ext uri="{FF2B5EF4-FFF2-40B4-BE49-F238E27FC236}">
                <a16:creationId xmlns:a16="http://schemas.microsoft.com/office/drawing/2014/main" id="{47930861-944E-2F17-1CB6-90A27420CAFD}"/>
              </a:ext>
            </a:extLst>
          </p:cNvPr>
          <p:cNvSpPr txBox="1">
            <a:spLocks/>
          </p:cNvSpPr>
          <p:nvPr/>
        </p:nvSpPr>
        <p:spPr>
          <a:xfrm>
            <a:off x="232723" y="1509516"/>
            <a:ext cx="5447099" cy="4005072"/>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Consolidated Reports</a:t>
            </a:r>
          </a:p>
          <a:p>
            <a:pPr marL="457200" indent="60325">
              <a:buFont typeface="Arial" panose="020B0604020202020204" pitchFamily="34" charset="0"/>
              <a:buChar char="•"/>
            </a:pPr>
            <a:r>
              <a:rPr lang="en-US" sz="3200" b="0" dirty="0">
                <a:solidFill>
                  <a:schemeClr val="tx1"/>
                </a:solidFill>
                <a:latin typeface="Avenir Next" panose="020B0503020202020204" pitchFamily="34" charset="0"/>
              </a:rPr>
              <a:t>Post (CSR)</a:t>
            </a:r>
          </a:p>
          <a:p>
            <a:pPr marL="457200" indent="60325">
              <a:buFont typeface="Arial" panose="020B0604020202020204" pitchFamily="34" charset="0"/>
              <a:buChar char="•"/>
            </a:pPr>
            <a:r>
              <a:rPr lang="en-US" sz="3200" b="0" dirty="0">
                <a:solidFill>
                  <a:schemeClr val="tx1"/>
                </a:solidFill>
                <a:latin typeface="Avenir Next" panose="020B0503020202020204" pitchFamily="34" charset="0"/>
              </a:rPr>
              <a:t>Squadron (CSR)</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Reports / Labels</a:t>
            </a:r>
          </a:p>
          <a:p>
            <a:endParaRPr lang="en-US" sz="3200" b="0" dirty="0">
              <a:solidFill>
                <a:schemeClr val="tx1"/>
              </a:solidFill>
              <a:latin typeface="Avenir Next" panose="020B0503020202020204" pitchFamily="34" charset="0"/>
            </a:endParaRPr>
          </a:p>
        </p:txBody>
      </p:sp>
      <p:sp>
        <p:nvSpPr>
          <p:cNvPr id="9" name="Rectangle 8">
            <a:extLst>
              <a:ext uri="{FF2B5EF4-FFF2-40B4-BE49-F238E27FC236}">
                <a16:creationId xmlns:a16="http://schemas.microsoft.com/office/drawing/2014/main" id="{0E3ED77C-224B-6A15-96F2-E4FB8986E7FF}"/>
              </a:ext>
            </a:extLst>
          </p:cNvPr>
          <p:cNvSpPr/>
          <p:nvPr/>
        </p:nvSpPr>
        <p:spPr>
          <a:xfrm>
            <a:off x="5148637" y="3129672"/>
            <a:ext cx="2512112" cy="393197"/>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A8BEE84-9329-4722-D228-82661DE8B22B}"/>
              </a:ext>
            </a:extLst>
          </p:cNvPr>
          <p:cNvSpPr/>
          <p:nvPr/>
        </p:nvSpPr>
        <p:spPr>
          <a:xfrm>
            <a:off x="5153697" y="5367876"/>
            <a:ext cx="2512112" cy="393197"/>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810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AE463-1540-994C-36EF-E721A9F0393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F8CF542-7C06-5EEB-0CBD-11696C767D05}"/>
              </a:ext>
            </a:extLst>
          </p:cNvPr>
          <p:cNvSpPr>
            <a:spLocks noGrp="1"/>
          </p:cNvSpPr>
          <p:nvPr>
            <p:ph type="body" sz="quarter" idx="10"/>
          </p:nvPr>
        </p:nvSpPr>
        <p:spPr/>
        <p:txBody>
          <a:bodyPr>
            <a:normAutofit lnSpcReduction="10000"/>
          </a:bodyPr>
          <a:lstStyle/>
          <a:p>
            <a:r>
              <a:rPr lang="en-US" dirty="0"/>
              <a:t>RENEWAL LETTERS</a:t>
            </a:r>
          </a:p>
        </p:txBody>
      </p:sp>
      <p:sp>
        <p:nvSpPr>
          <p:cNvPr id="22" name="TextBox 21">
            <a:extLst>
              <a:ext uri="{FF2B5EF4-FFF2-40B4-BE49-F238E27FC236}">
                <a16:creationId xmlns:a16="http://schemas.microsoft.com/office/drawing/2014/main" id="{86927B07-75CC-3669-823C-A75C3ABCE921}"/>
              </a:ext>
            </a:extLst>
          </p:cNvPr>
          <p:cNvSpPr txBox="1"/>
          <p:nvPr/>
        </p:nvSpPr>
        <p:spPr>
          <a:xfrm>
            <a:off x="5799025" y="322027"/>
            <a:ext cx="10377297" cy="954107"/>
          </a:xfrm>
          <a:prstGeom prst="rect">
            <a:avLst/>
          </a:prstGeom>
          <a:noFill/>
        </p:spPr>
        <p:txBody>
          <a:bodyPr wrap="square" rtlCol="0">
            <a:spAutoFit/>
          </a:bodyPr>
          <a:lstStyle/>
          <a:p>
            <a:r>
              <a:rPr lang="en-US" sz="2800" dirty="0"/>
              <a:t>Pre-written custom letter inviting expired members to renew.  Create labels for your letter using the same filter criteria.</a:t>
            </a:r>
          </a:p>
        </p:txBody>
      </p:sp>
      <p:pic>
        <p:nvPicPr>
          <p:cNvPr id="9" name="Picture 8">
            <a:extLst>
              <a:ext uri="{FF2B5EF4-FFF2-40B4-BE49-F238E27FC236}">
                <a16:creationId xmlns:a16="http://schemas.microsoft.com/office/drawing/2014/main" id="{1980F6B3-5706-5D90-0E84-F6903F5B4B56}"/>
              </a:ext>
            </a:extLst>
          </p:cNvPr>
          <p:cNvPicPr>
            <a:picLocks noChangeAspect="1"/>
          </p:cNvPicPr>
          <p:nvPr/>
        </p:nvPicPr>
        <p:blipFill>
          <a:blip r:embed="rId3"/>
          <a:stretch>
            <a:fillRect/>
          </a:stretch>
        </p:blipFill>
        <p:spPr>
          <a:xfrm>
            <a:off x="234640" y="1443867"/>
            <a:ext cx="16467043" cy="4075784"/>
          </a:xfrm>
          <a:prstGeom prst="rect">
            <a:avLst/>
          </a:prstGeom>
        </p:spPr>
      </p:pic>
      <p:pic>
        <p:nvPicPr>
          <p:cNvPr id="11" name="Picture 10">
            <a:extLst>
              <a:ext uri="{FF2B5EF4-FFF2-40B4-BE49-F238E27FC236}">
                <a16:creationId xmlns:a16="http://schemas.microsoft.com/office/drawing/2014/main" id="{896AC99C-3B29-C701-5E8A-294620710CA7}"/>
              </a:ext>
            </a:extLst>
          </p:cNvPr>
          <p:cNvPicPr>
            <a:picLocks noChangeAspect="1"/>
          </p:cNvPicPr>
          <p:nvPr/>
        </p:nvPicPr>
        <p:blipFill>
          <a:blip r:embed="rId4"/>
          <a:stretch>
            <a:fillRect/>
          </a:stretch>
        </p:blipFill>
        <p:spPr>
          <a:xfrm>
            <a:off x="6803490" y="4613359"/>
            <a:ext cx="3172360" cy="1712833"/>
          </a:xfrm>
          <a:prstGeom prst="rect">
            <a:avLst/>
          </a:prstGeom>
          <a:ln w="76200">
            <a:solidFill>
              <a:srgbClr val="FFC000"/>
            </a:solidFill>
          </a:ln>
        </p:spPr>
      </p:pic>
      <p:pic>
        <p:nvPicPr>
          <p:cNvPr id="14" name="Picture 13">
            <a:extLst>
              <a:ext uri="{FF2B5EF4-FFF2-40B4-BE49-F238E27FC236}">
                <a16:creationId xmlns:a16="http://schemas.microsoft.com/office/drawing/2014/main" id="{213440B0-5925-52A4-E3BF-C37199CF936D}"/>
              </a:ext>
            </a:extLst>
          </p:cNvPr>
          <p:cNvPicPr>
            <a:picLocks noChangeAspect="1"/>
          </p:cNvPicPr>
          <p:nvPr/>
        </p:nvPicPr>
        <p:blipFill>
          <a:blip r:embed="rId5"/>
          <a:stretch>
            <a:fillRect/>
          </a:stretch>
        </p:blipFill>
        <p:spPr>
          <a:xfrm>
            <a:off x="10987673" y="5062069"/>
            <a:ext cx="2497213" cy="1712833"/>
          </a:xfrm>
          <a:prstGeom prst="rect">
            <a:avLst/>
          </a:prstGeom>
          <a:ln w="76200">
            <a:solidFill>
              <a:srgbClr val="FFC000"/>
            </a:solidFill>
          </a:ln>
        </p:spPr>
      </p:pic>
      <p:sp>
        <p:nvSpPr>
          <p:cNvPr id="15" name="Oval 14">
            <a:extLst>
              <a:ext uri="{FF2B5EF4-FFF2-40B4-BE49-F238E27FC236}">
                <a16:creationId xmlns:a16="http://schemas.microsoft.com/office/drawing/2014/main" id="{9B5B5ABB-3A8A-C5A1-BDE8-70A9F24F2242}"/>
              </a:ext>
            </a:extLst>
          </p:cNvPr>
          <p:cNvSpPr/>
          <p:nvPr/>
        </p:nvSpPr>
        <p:spPr>
          <a:xfrm>
            <a:off x="14954871" y="4409018"/>
            <a:ext cx="1746812" cy="1060757"/>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942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D36A6D0-59EE-EE5E-E9A9-9E15335D50BB}"/>
              </a:ext>
            </a:extLst>
          </p:cNvPr>
          <p:cNvGrpSpPr/>
          <p:nvPr/>
        </p:nvGrpSpPr>
        <p:grpSpPr>
          <a:xfrm>
            <a:off x="503719" y="154216"/>
            <a:ext cx="14530637" cy="15041861"/>
            <a:chOff x="503719" y="154216"/>
            <a:chExt cx="14530637" cy="15041861"/>
          </a:xfrm>
        </p:grpSpPr>
        <p:pic>
          <p:nvPicPr>
            <p:cNvPr id="6" name="Picture 5">
              <a:extLst>
                <a:ext uri="{FF2B5EF4-FFF2-40B4-BE49-F238E27FC236}">
                  <a16:creationId xmlns:a16="http://schemas.microsoft.com/office/drawing/2014/main" id="{7007D773-3199-0A45-8249-7C29AEBE3DA3}"/>
                </a:ext>
              </a:extLst>
            </p:cNvPr>
            <p:cNvPicPr>
              <a:picLocks noChangeAspect="1"/>
            </p:cNvPicPr>
            <p:nvPr/>
          </p:nvPicPr>
          <p:blipFill>
            <a:blip r:embed="rId4"/>
            <a:stretch>
              <a:fillRect/>
            </a:stretch>
          </p:blipFill>
          <p:spPr>
            <a:xfrm>
              <a:off x="932909" y="154216"/>
              <a:ext cx="14101447" cy="6362962"/>
            </a:xfrm>
            <a:prstGeom prst="rect">
              <a:avLst/>
            </a:prstGeom>
          </p:spPr>
        </p:pic>
        <p:pic>
          <p:nvPicPr>
            <p:cNvPr id="12" name="Picture 11">
              <a:extLst>
                <a:ext uri="{FF2B5EF4-FFF2-40B4-BE49-F238E27FC236}">
                  <a16:creationId xmlns:a16="http://schemas.microsoft.com/office/drawing/2014/main" id="{7F9EA93F-F9E0-FE99-8E13-FAADDC36F192}"/>
                </a:ext>
              </a:extLst>
            </p:cNvPr>
            <p:cNvPicPr>
              <a:picLocks noChangeAspect="1"/>
            </p:cNvPicPr>
            <p:nvPr/>
          </p:nvPicPr>
          <p:blipFill>
            <a:blip r:embed="rId5"/>
            <a:stretch>
              <a:fillRect/>
            </a:stretch>
          </p:blipFill>
          <p:spPr>
            <a:xfrm>
              <a:off x="503719" y="3393779"/>
              <a:ext cx="14101447" cy="11802298"/>
            </a:xfrm>
            <a:prstGeom prst="rect">
              <a:avLst/>
            </a:prstGeom>
          </p:spPr>
        </p:pic>
      </p:grpSp>
      <p:grpSp>
        <p:nvGrpSpPr>
          <p:cNvPr id="14" name="Group 13">
            <a:extLst>
              <a:ext uri="{FF2B5EF4-FFF2-40B4-BE49-F238E27FC236}">
                <a16:creationId xmlns:a16="http://schemas.microsoft.com/office/drawing/2014/main" id="{44F13985-94FF-D5BB-0455-EC29C27E17F0}"/>
              </a:ext>
            </a:extLst>
          </p:cNvPr>
          <p:cNvGrpSpPr/>
          <p:nvPr/>
        </p:nvGrpSpPr>
        <p:grpSpPr>
          <a:xfrm>
            <a:off x="6945063" y="1311729"/>
            <a:ext cx="4218464" cy="4164099"/>
            <a:chOff x="3526433" y="1538607"/>
            <a:chExt cx="2553033" cy="2741381"/>
          </a:xfrm>
        </p:grpSpPr>
        <p:sp>
          <p:nvSpPr>
            <p:cNvPr id="15" name="Oval 14">
              <a:extLst>
                <a:ext uri="{FF2B5EF4-FFF2-40B4-BE49-F238E27FC236}">
                  <a16:creationId xmlns:a16="http://schemas.microsoft.com/office/drawing/2014/main" id="{FD830A5A-F8B1-0953-6EDF-9A9EFC3B11F2}"/>
                </a:ext>
              </a:extLst>
            </p:cNvPr>
            <p:cNvSpPr/>
            <p:nvPr/>
          </p:nvSpPr>
          <p:spPr>
            <a:xfrm>
              <a:off x="3526433" y="2477455"/>
              <a:ext cx="532435" cy="465246"/>
            </a:xfrm>
            <a:prstGeom prst="ellipse">
              <a:avLst/>
            </a:prstGeom>
            <a:noFill/>
            <a:ln w="762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17" name="Picture 16">
              <a:extLst>
                <a:ext uri="{FF2B5EF4-FFF2-40B4-BE49-F238E27FC236}">
                  <a16:creationId xmlns:a16="http://schemas.microsoft.com/office/drawing/2014/main" id="{7122650F-17C4-96C6-9402-FFE380E8A121}"/>
                </a:ext>
              </a:extLst>
            </p:cNvPr>
            <p:cNvPicPr>
              <a:picLocks noChangeAspect="1"/>
            </p:cNvPicPr>
            <p:nvPr/>
          </p:nvPicPr>
          <p:blipFill>
            <a:blip r:embed="rId6"/>
            <a:stretch>
              <a:fillRect/>
            </a:stretch>
          </p:blipFill>
          <p:spPr>
            <a:xfrm>
              <a:off x="4770891" y="1538607"/>
              <a:ext cx="1308575" cy="2741381"/>
            </a:xfrm>
            <a:prstGeom prst="rect">
              <a:avLst/>
            </a:prstGeom>
            <a:ln w="76200">
              <a:solidFill>
                <a:srgbClr val="FFC000"/>
              </a:solidFill>
            </a:ln>
          </p:spPr>
        </p:pic>
        <p:cxnSp>
          <p:nvCxnSpPr>
            <p:cNvPr id="18" name="Straight Arrow Connector 17">
              <a:extLst>
                <a:ext uri="{FF2B5EF4-FFF2-40B4-BE49-F238E27FC236}">
                  <a16:creationId xmlns:a16="http://schemas.microsoft.com/office/drawing/2014/main" id="{50D84E9F-3DE8-7279-CE6B-0812E3CD276C}"/>
                </a:ext>
              </a:extLst>
            </p:cNvPr>
            <p:cNvCxnSpPr>
              <a:cxnSpLocks/>
            </p:cNvCxnSpPr>
            <p:nvPr/>
          </p:nvCxnSpPr>
          <p:spPr>
            <a:xfrm flipV="1">
              <a:off x="4058868" y="2624533"/>
              <a:ext cx="712023" cy="99387"/>
            </a:xfrm>
            <a:prstGeom prst="straightConnector1">
              <a:avLst/>
            </a:prstGeom>
            <a:ln w="76200">
              <a:solidFill>
                <a:srgbClr val="FFC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93576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AE463-1540-994C-36EF-E721A9F0393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F8CF542-7C06-5EEB-0CBD-11696C767D05}"/>
              </a:ext>
            </a:extLst>
          </p:cNvPr>
          <p:cNvSpPr>
            <a:spLocks noGrp="1"/>
          </p:cNvSpPr>
          <p:nvPr>
            <p:ph type="body" sz="quarter" idx="10"/>
          </p:nvPr>
        </p:nvSpPr>
        <p:spPr/>
        <p:txBody>
          <a:bodyPr>
            <a:normAutofit lnSpcReduction="10000"/>
          </a:bodyPr>
          <a:lstStyle/>
          <a:p>
            <a:r>
              <a:rPr lang="en-US" dirty="0"/>
              <a:t>RENEWAL LETTERS</a:t>
            </a:r>
          </a:p>
        </p:txBody>
      </p:sp>
      <p:pic>
        <p:nvPicPr>
          <p:cNvPr id="5" name="Picture 4">
            <a:extLst>
              <a:ext uri="{FF2B5EF4-FFF2-40B4-BE49-F238E27FC236}">
                <a16:creationId xmlns:a16="http://schemas.microsoft.com/office/drawing/2014/main" id="{FE7D1C69-E88A-ABE0-193E-016A92C6A809}"/>
              </a:ext>
            </a:extLst>
          </p:cNvPr>
          <p:cNvPicPr>
            <a:picLocks noChangeAspect="1"/>
          </p:cNvPicPr>
          <p:nvPr/>
        </p:nvPicPr>
        <p:blipFill>
          <a:blip r:embed="rId3"/>
          <a:stretch>
            <a:fillRect/>
          </a:stretch>
        </p:blipFill>
        <p:spPr>
          <a:xfrm>
            <a:off x="6752419" y="32469"/>
            <a:ext cx="9767749" cy="9326879"/>
          </a:xfrm>
          <a:prstGeom prst="rect">
            <a:avLst/>
          </a:prstGeom>
        </p:spPr>
      </p:pic>
      <p:pic>
        <p:nvPicPr>
          <p:cNvPr id="8" name="Picture 7">
            <a:extLst>
              <a:ext uri="{FF2B5EF4-FFF2-40B4-BE49-F238E27FC236}">
                <a16:creationId xmlns:a16="http://schemas.microsoft.com/office/drawing/2014/main" id="{4BE4932A-0E6A-4528-55C6-D8E3B284E8AC}"/>
              </a:ext>
            </a:extLst>
          </p:cNvPr>
          <p:cNvPicPr>
            <a:picLocks noChangeAspect="1"/>
          </p:cNvPicPr>
          <p:nvPr/>
        </p:nvPicPr>
        <p:blipFill>
          <a:blip r:embed="rId4"/>
          <a:stretch>
            <a:fillRect/>
          </a:stretch>
        </p:blipFill>
        <p:spPr>
          <a:xfrm>
            <a:off x="539159" y="4355869"/>
            <a:ext cx="8771755" cy="2596439"/>
          </a:xfrm>
          <a:prstGeom prst="rect">
            <a:avLst/>
          </a:prstGeom>
          <a:ln w="76200">
            <a:solidFill>
              <a:schemeClr val="tx1"/>
            </a:solidFill>
          </a:ln>
        </p:spPr>
      </p:pic>
      <p:sp>
        <p:nvSpPr>
          <p:cNvPr id="2" name="Content Placeholder 1">
            <a:extLst>
              <a:ext uri="{FF2B5EF4-FFF2-40B4-BE49-F238E27FC236}">
                <a16:creationId xmlns:a16="http://schemas.microsoft.com/office/drawing/2014/main" id="{E47E2FFA-9498-9A3C-730F-15638E1CC191}"/>
              </a:ext>
            </a:extLst>
          </p:cNvPr>
          <p:cNvSpPr txBox="1">
            <a:spLocks/>
          </p:cNvSpPr>
          <p:nvPr/>
        </p:nvSpPr>
        <p:spPr>
          <a:xfrm>
            <a:off x="248448" y="-394930"/>
            <a:ext cx="5447099" cy="5090838"/>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Personalized Letter</a:t>
            </a:r>
          </a:p>
          <a:p>
            <a:pPr marL="457200" indent="7938">
              <a:buFont typeface="Arial" panose="020B0604020202020204" pitchFamily="34" charset="0"/>
              <a:buChar char="•"/>
            </a:pPr>
            <a:r>
              <a:rPr lang="en-US" sz="3200" b="0" dirty="0">
                <a:solidFill>
                  <a:schemeClr val="tx1"/>
                </a:solidFill>
                <a:latin typeface="Avenir Next" panose="020B0503020202020204" pitchFamily="34" charset="0"/>
              </a:rPr>
              <a:t>Member </a:t>
            </a:r>
          </a:p>
          <a:p>
            <a:pPr marL="457200" indent="7938">
              <a:buFont typeface="Arial" panose="020B0604020202020204" pitchFamily="34" charset="0"/>
              <a:buChar char="•"/>
            </a:pPr>
            <a:r>
              <a:rPr lang="en-US" sz="3200" b="0" dirty="0">
                <a:solidFill>
                  <a:schemeClr val="tx1"/>
                </a:solidFill>
                <a:latin typeface="Avenir Next" panose="020B0503020202020204" pitchFamily="34" charset="0"/>
              </a:rPr>
              <a:t>Post</a:t>
            </a:r>
          </a:p>
          <a:p>
            <a:r>
              <a:rPr lang="en-US" sz="3200" b="0" dirty="0">
                <a:solidFill>
                  <a:schemeClr val="tx1"/>
                </a:solidFill>
                <a:latin typeface="Avenir Next" panose="020B0503020202020204" pitchFamily="34" charset="0"/>
              </a:rPr>
              <a:t>Remittance Slip</a:t>
            </a:r>
          </a:p>
          <a:p>
            <a:endParaRPr lang="en-US" dirty="0"/>
          </a:p>
        </p:txBody>
      </p:sp>
    </p:spTree>
    <p:extLst>
      <p:ext uri="{BB962C8B-B14F-4D97-AF65-F5344CB8AC3E}">
        <p14:creationId xmlns:p14="http://schemas.microsoft.com/office/powerpoint/2010/main" val="229464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up)">
                                      <p:cBhvr>
                                        <p:cTn id="7" dur="1000"/>
                                        <p:tgtEl>
                                          <p:spTgt spid="2">
                                            <p:txEl>
                                              <p:pRg st="3" end="3"/>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814388" y="367482"/>
            <a:ext cx="6243637" cy="645811"/>
          </a:xfrm>
        </p:spPr>
        <p:txBody>
          <a:bodyPr>
            <a:normAutofit/>
          </a:bodyPr>
          <a:lstStyle/>
          <a:p>
            <a:r>
              <a:rPr lang="en-US" dirty="0"/>
              <a:t>	HQ MEMBERS</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342239" y="1532582"/>
            <a:ext cx="5447099" cy="5090838"/>
          </a:xfrm>
        </p:spPr>
        <p:txBody>
          <a:bodyPr>
            <a:normAutofit/>
          </a:bodyPr>
          <a:lstStyle/>
          <a:p>
            <a:r>
              <a:rPr lang="en-US" dirty="0"/>
              <a:t>Find Members in My Area</a:t>
            </a:r>
          </a:p>
          <a:p>
            <a:pPr marL="457200" indent="-457200">
              <a:buFont typeface="Arial" panose="020B0604020202020204" pitchFamily="34" charset="0"/>
              <a:buChar char="•"/>
            </a:pPr>
            <a:r>
              <a:rPr lang="en-US" dirty="0"/>
              <a:t>Distance from Zip (one zip code can be selected)</a:t>
            </a:r>
          </a:p>
          <a:p>
            <a:pPr marL="457200" indent="-457200">
              <a:buFont typeface="Arial" panose="020B0604020202020204" pitchFamily="34" charset="0"/>
              <a:buChar char="•"/>
            </a:pPr>
            <a:r>
              <a:rPr lang="en-US" dirty="0"/>
              <a:t>By Zip (select multiple zip codes)</a:t>
            </a:r>
          </a:p>
          <a:p>
            <a:endParaRPr lang="en-US" dirty="0"/>
          </a:p>
          <a:p>
            <a:endParaRPr lang="en-US" dirty="0"/>
          </a:p>
        </p:txBody>
      </p:sp>
      <p:pic>
        <p:nvPicPr>
          <p:cNvPr id="9" name="Picture 8">
            <a:extLst>
              <a:ext uri="{FF2B5EF4-FFF2-40B4-BE49-F238E27FC236}">
                <a16:creationId xmlns:a16="http://schemas.microsoft.com/office/drawing/2014/main" id="{414A33A5-E61D-CBB2-24CC-B2E3331371CB}"/>
              </a:ext>
            </a:extLst>
          </p:cNvPr>
          <p:cNvPicPr>
            <a:picLocks noChangeAspect="1"/>
          </p:cNvPicPr>
          <p:nvPr/>
        </p:nvPicPr>
        <p:blipFill>
          <a:blip r:embed="rId3"/>
          <a:stretch>
            <a:fillRect/>
          </a:stretch>
        </p:blipFill>
        <p:spPr>
          <a:xfrm>
            <a:off x="5789338" y="1139814"/>
            <a:ext cx="2559814" cy="7473972"/>
          </a:xfrm>
          <a:prstGeom prst="rect">
            <a:avLst/>
          </a:prstGeom>
        </p:spPr>
      </p:pic>
      <p:grpSp>
        <p:nvGrpSpPr>
          <p:cNvPr id="8" name="Group 7">
            <a:extLst>
              <a:ext uri="{FF2B5EF4-FFF2-40B4-BE49-F238E27FC236}">
                <a16:creationId xmlns:a16="http://schemas.microsoft.com/office/drawing/2014/main" id="{06CC059E-240E-DB69-D362-86F7BBA17C7F}"/>
              </a:ext>
            </a:extLst>
          </p:cNvPr>
          <p:cNvGrpSpPr/>
          <p:nvPr/>
        </p:nvGrpSpPr>
        <p:grpSpPr>
          <a:xfrm>
            <a:off x="8349152" y="259932"/>
            <a:ext cx="8779001" cy="9285206"/>
            <a:chOff x="8349152" y="259932"/>
            <a:chExt cx="8779001" cy="9285206"/>
          </a:xfrm>
        </p:grpSpPr>
        <p:pic>
          <p:nvPicPr>
            <p:cNvPr id="7" name="Picture 6">
              <a:extLst>
                <a:ext uri="{FF2B5EF4-FFF2-40B4-BE49-F238E27FC236}">
                  <a16:creationId xmlns:a16="http://schemas.microsoft.com/office/drawing/2014/main" id="{6D086A9B-3801-0C04-E3D3-504B83F6F982}"/>
                </a:ext>
              </a:extLst>
            </p:cNvPr>
            <p:cNvPicPr>
              <a:picLocks noChangeAspect="1"/>
            </p:cNvPicPr>
            <p:nvPr/>
          </p:nvPicPr>
          <p:blipFill>
            <a:blip r:embed="rId4"/>
            <a:stretch>
              <a:fillRect/>
            </a:stretch>
          </p:blipFill>
          <p:spPr>
            <a:xfrm>
              <a:off x="8349152" y="259932"/>
              <a:ext cx="8779001" cy="1272650"/>
            </a:xfrm>
            <a:prstGeom prst="rect">
              <a:avLst/>
            </a:prstGeom>
          </p:spPr>
        </p:pic>
        <p:pic>
          <p:nvPicPr>
            <p:cNvPr id="4" name="Picture 3">
              <a:extLst>
                <a:ext uri="{FF2B5EF4-FFF2-40B4-BE49-F238E27FC236}">
                  <a16:creationId xmlns:a16="http://schemas.microsoft.com/office/drawing/2014/main" id="{B8BD06D3-9AEE-028B-8941-20E7AA4A6A0B}"/>
                </a:ext>
              </a:extLst>
            </p:cNvPr>
            <p:cNvPicPr>
              <a:picLocks noChangeAspect="1"/>
            </p:cNvPicPr>
            <p:nvPr/>
          </p:nvPicPr>
          <p:blipFill>
            <a:blip r:embed="rId5"/>
            <a:stretch>
              <a:fillRect/>
            </a:stretch>
          </p:blipFill>
          <p:spPr>
            <a:xfrm>
              <a:off x="8448902" y="1040063"/>
              <a:ext cx="7977044" cy="8505075"/>
            </a:xfrm>
            <a:prstGeom prst="rect">
              <a:avLst/>
            </a:prstGeom>
          </p:spPr>
        </p:pic>
      </p:grpSp>
      <p:sp>
        <p:nvSpPr>
          <p:cNvPr id="5" name="Star: 5 Points 4">
            <a:extLst>
              <a:ext uri="{FF2B5EF4-FFF2-40B4-BE49-F238E27FC236}">
                <a16:creationId xmlns:a16="http://schemas.microsoft.com/office/drawing/2014/main" id="{9774BD15-ECDE-946D-1EE9-BF937C0855AA}"/>
              </a:ext>
            </a:extLst>
          </p:cNvPr>
          <p:cNvSpPr/>
          <p:nvPr/>
        </p:nvSpPr>
        <p:spPr>
          <a:xfrm>
            <a:off x="5712897" y="4495800"/>
            <a:ext cx="352382" cy="381000"/>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B5BEF23-A6E5-9B60-CD64-0334936E79CE}"/>
              </a:ext>
            </a:extLst>
          </p:cNvPr>
          <p:cNvPicPr>
            <a:picLocks noChangeAspect="1"/>
          </p:cNvPicPr>
          <p:nvPr/>
        </p:nvPicPr>
        <p:blipFill>
          <a:blip r:embed="rId6"/>
          <a:stretch>
            <a:fillRect/>
          </a:stretch>
        </p:blipFill>
        <p:spPr>
          <a:xfrm>
            <a:off x="8670131" y="2016917"/>
            <a:ext cx="7380526" cy="7476751"/>
          </a:xfrm>
          <a:prstGeom prst="rect">
            <a:avLst/>
          </a:prstGeom>
        </p:spPr>
      </p:pic>
      <p:pic>
        <p:nvPicPr>
          <p:cNvPr id="6" name="Picture 5">
            <a:extLst>
              <a:ext uri="{FF2B5EF4-FFF2-40B4-BE49-F238E27FC236}">
                <a16:creationId xmlns:a16="http://schemas.microsoft.com/office/drawing/2014/main" id="{8E69DD2A-F612-BE80-AFDA-106CEB512DDB}"/>
              </a:ext>
            </a:extLst>
          </p:cNvPr>
          <p:cNvPicPr>
            <a:picLocks noChangeAspect="1"/>
          </p:cNvPicPr>
          <p:nvPr/>
        </p:nvPicPr>
        <p:blipFill>
          <a:blip r:embed="rId7"/>
          <a:stretch>
            <a:fillRect/>
          </a:stretch>
        </p:blipFill>
        <p:spPr>
          <a:xfrm>
            <a:off x="8847354" y="6218464"/>
            <a:ext cx="7203303" cy="809912"/>
          </a:xfrm>
          <a:prstGeom prst="rect">
            <a:avLst/>
          </a:prstGeom>
          <a:ln w="38100">
            <a:solidFill>
              <a:schemeClr val="accent1"/>
            </a:solidFill>
          </a:ln>
        </p:spPr>
      </p:pic>
    </p:spTree>
    <p:extLst>
      <p:ext uri="{BB962C8B-B14F-4D97-AF65-F5344CB8AC3E}">
        <p14:creationId xmlns:p14="http://schemas.microsoft.com/office/powerpoint/2010/main" val="275854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2AA19-18E2-BC37-E2DB-53A379916723}"/>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0308C1B8-F846-BF1B-F005-CB1AC3E9481A}"/>
              </a:ext>
            </a:extLst>
          </p:cNvPr>
          <p:cNvGrpSpPr/>
          <p:nvPr/>
        </p:nvGrpSpPr>
        <p:grpSpPr>
          <a:xfrm>
            <a:off x="481013" y="1213708"/>
            <a:ext cx="15368587" cy="8274829"/>
            <a:chOff x="481013" y="1647292"/>
            <a:chExt cx="15368587" cy="8274829"/>
          </a:xfrm>
        </p:grpSpPr>
        <p:pic>
          <p:nvPicPr>
            <p:cNvPr id="5" name="Picture 4">
              <a:extLst>
                <a:ext uri="{FF2B5EF4-FFF2-40B4-BE49-F238E27FC236}">
                  <a16:creationId xmlns:a16="http://schemas.microsoft.com/office/drawing/2014/main" id="{CC3D00EE-EBA7-D3F7-F685-147E94F6037D}"/>
                </a:ext>
              </a:extLst>
            </p:cNvPr>
            <p:cNvPicPr>
              <a:picLocks noChangeAspect="1"/>
            </p:cNvPicPr>
            <p:nvPr/>
          </p:nvPicPr>
          <p:blipFill>
            <a:blip r:embed="rId3"/>
            <a:stretch>
              <a:fillRect/>
            </a:stretch>
          </p:blipFill>
          <p:spPr>
            <a:xfrm>
              <a:off x="481013" y="1647292"/>
              <a:ext cx="15368587" cy="7993464"/>
            </a:xfrm>
            <a:prstGeom prst="rect">
              <a:avLst/>
            </a:prstGeom>
          </p:spPr>
        </p:pic>
        <p:pic>
          <p:nvPicPr>
            <p:cNvPr id="3" name="Picture 2">
              <a:extLst>
                <a:ext uri="{FF2B5EF4-FFF2-40B4-BE49-F238E27FC236}">
                  <a16:creationId xmlns:a16="http://schemas.microsoft.com/office/drawing/2014/main" id="{36FDA27F-2A0B-DBA7-6B8A-6C3A4A0F43CD}"/>
                </a:ext>
              </a:extLst>
            </p:cNvPr>
            <p:cNvPicPr>
              <a:picLocks noChangeAspect="1"/>
            </p:cNvPicPr>
            <p:nvPr/>
          </p:nvPicPr>
          <p:blipFill>
            <a:blip r:embed="rId4"/>
            <a:stretch>
              <a:fillRect/>
            </a:stretch>
          </p:blipFill>
          <p:spPr>
            <a:xfrm>
              <a:off x="6910767" y="4376571"/>
              <a:ext cx="2665179" cy="1209581"/>
            </a:xfrm>
            <a:prstGeom prst="rect">
              <a:avLst/>
            </a:prstGeom>
          </p:spPr>
        </p:pic>
        <p:pic>
          <p:nvPicPr>
            <p:cNvPr id="10" name="Picture 9">
              <a:extLst>
                <a:ext uri="{FF2B5EF4-FFF2-40B4-BE49-F238E27FC236}">
                  <a16:creationId xmlns:a16="http://schemas.microsoft.com/office/drawing/2014/main" id="{994817B9-5708-7D0E-913F-B0EB77F93786}"/>
                </a:ext>
              </a:extLst>
            </p:cNvPr>
            <p:cNvPicPr>
              <a:picLocks noChangeAspect="1"/>
            </p:cNvPicPr>
            <p:nvPr/>
          </p:nvPicPr>
          <p:blipFill>
            <a:blip r:embed="rId5"/>
            <a:stretch>
              <a:fillRect/>
            </a:stretch>
          </p:blipFill>
          <p:spPr>
            <a:xfrm>
              <a:off x="1371021" y="4376570"/>
              <a:ext cx="1819277" cy="2040856"/>
            </a:xfrm>
            <a:prstGeom prst="rect">
              <a:avLst/>
            </a:prstGeom>
          </p:spPr>
        </p:pic>
        <p:pic>
          <p:nvPicPr>
            <p:cNvPr id="7" name="Picture 6">
              <a:extLst>
                <a:ext uri="{FF2B5EF4-FFF2-40B4-BE49-F238E27FC236}">
                  <a16:creationId xmlns:a16="http://schemas.microsoft.com/office/drawing/2014/main" id="{D8AAB09A-2945-F6F6-9A74-9095B5C75BBA}"/>
                </a:ext>
              </a:extLst>
            </p:cNvPr>
            <p:cNvPicPr>
              <a:picLocks noChangeAspect="1"/>
            </p:cNvPicPr>
            <p:nvPr/>
          </p:nvPicPr>
          <p:blipFill>
            <a:blip r:embed="rId6"/>
            <a:stretch>
              <a:fillRect/>
            </a:stretch>
          </p:blipFill>
          <p:spPr>
            <a:xfrm>
              <a:off x="4035330" y="4376570"/>
              <a:ext cx="1730849" cy="5545551"/>
            </a:xfrm>
            <a:prstGeom prst="rect">
              <a:avLst/>
            </a:prstGeom>
          </p:spPr>
        </p:pic>
      </p:grpSp>
      <p:sp>
        <p:nvSpPr>
          <p:cNvPr id="6" name="Text Placeholder 5">
            <a:extLst>
              <a:ext uri="{FF2B5EF4-FFF2-40B4-BE49-F238E27FC236}">
                <a16:creationId xmlns:a16="http://schemas.microsoft.com/office/drawing/2014/main" id="{58636136-52AB-9F6D-1D3D-0C2503205676}"/>
              </a:ext>
            </a:extLst>
          </p:cNvPr>
          <p:cNvSpPr>
            <a:spLocks noGrp="1"/>
          </p:cNvSpPr>
          <p:nvPr>
            <p:ph type="body" sz="quarter" idx="10"/>
          </p:nvPr>
        </p:nvSpPr>
        <p:spPr/>
        <p:txBody>
          <a:bodyPr>
            <a:normAutofit fontScale="77500" lnSpcReduction="20000"/>
          </a:bodyPr>
          <a:lstStyle/>
          <a:p>
            <a:r>
              <a:rPr lang="en-US" dirty="0"/>
              <a:t>FIND MEMBERS IN MY AREA</a:t>
            </a:r>
          </a:p>
        </p:txBody>
      </p:sp>
      <p:sp>
        <p:nvSpPr>
          <p:cNvPr id="22" name="TextBox 21">
            <a:extLst>
              <a:ext uri="{FF2B5EF4-FFF2-40B4-BE49-F238E27FC236}">
                <a16:creationId xmlns:a16="http://schemas.microsoft.com/office/drawing/2014/main" id="{5BDBF986-28D7-FE37-50CD-21243090D7C6}"/>
              </a:ext>
            </a:extLst>
          </p:cNvPr>
          <p:cNvSpPr txBox="1"/>
          <p:nvPr/>
        </p:nvSpPr>
        <p:spPr>
          <a:xfrm>
            <a:off x="5799025" y="322027"/>
            <a:ext cx="10377297" cy="954107"/>
          </a:xfrm>
          <a:prstGeom prst="rect">
            <a:avLst/>
          </a:prstGeom>
          <a:noFill/>
        </p:spPr>
        <p:txBody>
          <a:bodyPr wrap="square" rtlCol="0">
            <a:spAutoFit/>
          </a:bodyPr>
          <a:lstStyle/>
          <a:p>
            <a:r>
              <a:rPr lang="en-US" sz="2800" dirty="0"/>
              <a:t>Distance From Zip:  Locate headquarters post members using distance, 1 zip code and last paid year search.</a:t>
            </a:r>
          </a:p>
        </p:txBody>
      </p:sp>
      <p:sp>
        <p:nvSpPr>
          <p:cNvPr id="13" name="Oval 12">
            <a:extLst>
              <a:ext uri="{FF2B5EF4-FFF2-40B4-BE49-F238E27FC236}">
                <a16:creationId xmlns:a16="http://schemas.microsoft.com/office/drawing/2014/main" id="{671FD6E0-79C8-AB7D-1307-0B027EB7E02A}"/>
              </a:ext>
            </a:extLst>
          </p:cNvPr>
          <p:cNvSpPr/>
          <p:nvPr/>
        </p:nvSpPr>
        <p:spPr>
          <a:xfrm>
            <a:off x="14102788" y="3816043"/>
            <a:ext cx="1746812" cy="1060757"/>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362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B224F9-C31A-4C9A-8A48-8325D734D8BB}"/>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
        <p:nvSpPr>
          <p:cNvPr id="8" name="Rectangle 7">
            <a:extLst>
              <a:ext uri="{FF2B5EF4-FFF2-40B4-BE49-F238E27FC236}">
                <a16:creationId xmlns:a16="http://schemas.microsoft.com/office/drawing/2014/main" id="{AC38129F-FC1E-428C-B224-8E5E7C4C5837}"/>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grpSp>
        <p:nvGrpSpPr>
          <p:cNvPr id="16" name="Group 15">
            <a:extLst>
              <a:ext uri="{FF2B5EF4-FFF2-40B4-BE49-F238E27FC236}">
                <a16:creationId xmlns:a16="http://schemas.microsoft.com/office/drawing/2014/main" id="{13B22B7F-0789-A6CF-F383-864F3CF4825B}"/>
              </a:ext>
            </a:extLst>
          </p:cNvPr>
          <p:cNvGrpSpPr/>
          <p:nvPr/>
        </p:nvGrpSpPr>
        <p:grpSpPr>
          <a:xfrm>
            <a:off x="412372" y="4783"/>
            <a:ext cx="16927891" cy="10956126"/>
            <a:chOff x="412372" y="4783"/>
            <a:chExt cx="16927891" cy="10956126"/>
          </a:xfrm>
        </p:grpSpPr>
        <p:grpSp>
          <p:nvGrpSpPr>
            <p:cNvPr id="9" name="Group 8">
              <a:extLst>
                <a:ext uri="{FF2B5EF4-FFF2-40B4-BE49-F238E27FC236}">
                  <a16:creationId xmlns:a16="http://schemas.microsoft.com/office/drawing/2014/main" id="{80D212BD-2358-7928-82A0-39FB1D119CE2}"/>
                </a:ext>
              </a:extLst>
            </p:cNvPr>
            <p:cNvGrpSpPr/>
            <p:nvPr/>
          </p:nvGrpSpPr>
          <p:grpSpPr>
            <a:xfrm>
              <a:off x="412372" y="4783"/>
              <a:ext cx="16927891" cy="10956126"/>
              <a:chOff x="412372" y="4783"/>
              <a:chExt cx="16927891" cy="10956126"/>
            </a:xfrm>
          </p:grpSpPr>
          <p:pic>
            <p:nvPicPr>
              <p:cNvPr id="3" name="Picture 2">
                <a:extLst>
                  <a:ext uri="{FF2B5EF4-FFF2-40B4-BE49-F238E27FC236}">
                    <a16:creationId xmlns:a16="http://schemas.microsoft.com/office/drawing/2014/main" id="{BABB20CE-12C4-47A7-6FC9-48DDB89D7164}"/>
                  </a:ext>
                </a:extLst>
              </p:cNvPr>
              <p:cNvPicPr>
                <a:picLocks noChangeAspect="1"/>
              </p:cNvPicPr>
              <p:nvPr/>
            </p:nvPicPr>
            <p:blipFill>
              <a:blip r:embed="rId4"/>
              <a:stretch>
                <a:fillRect/>
              </a:stretch>
            </p:blipFill>
            <p:spPr>
              <a:xfrm>
                <a:off x="412372" y="4783"/>
                <a:ext cx="16927891" cy="3360684"/>
              </a:xfrm>
              <a:prstGeom prst="rect">
                <a:avLst/>
              </a:prstGeom>
            </p:spPr>
          </p:pic>
          <p:pic>
            <p:nvPicPr>
              <p:cNvPr id="7" name="Picture 6">
                <a:extLst>
                  <a:ext uri="{FF2B5EF4-FFF2-40B4-BE49-F238E27FC236}">
                    <a16:creationId xmlns:a16="http://schemas.microsoft.com/office/drawing/2014/main" id="{B556F167-9ECA-172A-3985-F4CC7A8BFBD5}"/>
                  </a:ext>
                </a:extLst>
              </p:cNvPr>
              <p:cNvPicPr>
                <a:picLocks noChangeAspect="1"/>
              </p:cNvPicPr>
              <p:nvPr/>
            </p:nvPicPr>
            <p:blipFill>
              <a:blip r:embed="rId5"/>
              <a:stretch>
                <a:fillRect/>
              </a:stretch>
            </p:blipFill>
            <p:spPr>
              <a:xfrm>
                <a:off x="986583" y="2983842"/>
                <a:ext cx="15532438" cy="7977067"/>
              </a:xfrm>
              <a:prstGeom prst="rect">
                <a:avLst/>
              </a:prstGeom>
            </p:spPr>
          </p:pic>
        </p:grpSp>
        <p:sp>
          <p:nvSpPr>
            <p:cNvPr id="15" name="TextBox 14">
              <a:extLst>
                <a:ext uri="{FF2B5EF4-FFF2-40B4-BE49-F238E27FC236}">
                  <a16:creationId xmlns:a16="http://schemas.microsoft.com/office/drawing/2014/main" id="{13CE1D76-B3CF-499B-9007-F5DF2D4CDC0F}"/>
                </a:ext>
              </a:extLst>
            </p:cNvPr>
            <p:cNvSpPr txBox="1"/>
            <p:nvPr/>
          </p:nvSpPr>
          <p:spPr>
            <a:xfrm>
              <a:off x="4372499" y="1735000"/>
              <a:ext cx="1080654" cy="253916"/>
            </a:xfrm>
            <a:prstGeom prst="rect">
              <a:avLst/>
            </a:prstGeom>
            <a:solidFill>
              <a:schemeClr val="bg1"/>
            </a:solidFill>
          </p:spPr>
          <p:txBody>
            <a:bodyPr wrap="square" rtlCol="0">
              <a:spAutoFit/>
            </a:bodyPr>
            <a:lstStyle/>
            <a:p>
              <a:r>
                <a:rPr lang="en-US" sz="1050" dirty="0"/>
                <a:t>30002</a:t>
              </a:r>
            </a:p>
          </p:txBody>
        </p:sp>
      </p:grpSp>
    </p:spTree>
    <p:custDataLst>
      <p:tags r:id="rId1"/>
    </p:custDataLst>
    <p:extLst>
      <p:ext uri="{BB962C8B-B14F-4D97-AF65-F5344CB8AC3E}">
        <p14:creationId xmlns:p14="http://schemas.microsoft.com/office/powerpoint/2010/main" val="334504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B838A-A377-4D13-4DDD-1587433C3C3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8A54E24-320E-81E9-E272-C2E4611DC776}"/>
              </a:ext>
            </a:extLst>
          </p:cNvPr>
          <p:cNvSpPr>
            <a:spLocks noGrp="1"/>
          </p:cNvSpPr>
          <p:nvPr>
            <p:ph type="body" sz="quarter" idx="10"/>
          </p:nvPr>
        </p:nvSpPr>
        <p:spPr/>
        <p:txBody>
          <a:bodyPr>
            <a:normAutofit fontScale="77500" lnSpcReduction="20000"/>
          </a:bodyPr>
          <a:lstStyle/>
          <a:p>
            <a:r>
              <a:rPr lang="en-US" dirty="0"/>
              <a:t>FIND MEMBERS IN MY AREA</a:t>
            </a:r>
          </a:p>
        </p:txBody>
      </p:sp>
      <p:sp>
        <p:nvSpPr>
          <p:cNvPr id="22" name="TextBox 21">
            <a:extLst>
              <a:ext uri="{FF2B5EF4-FFF2-40B4-BE49-F238E27FC236}">
                <a16:creationId xmlns:a16="http://schemas.microsoft.com/office/drawing/2014/main" id="{A9615E27-6463-5D3D-10E5-6DA6EC4C599B}"/>
              </a:ext>
            </a:extLst>
          </p:cNvPr>
          <p:cNvSpPr txBox="1"/>
          <p:nvPr/>
        </p:nvSpPr>
        <p:spPr>
          <a:xfrm>
            <a:off x="5799025" y="322027"/>
            <a:ext cx="10377297" cy="954107"/>
          </a:xfrm>
          <a:prstGeom prst="rect">
            <a:avLst/>
          </a:prstGeom>
          <a:noFill/>
        </p:spPr>
        <p:txBody>
          <a:bodyPr wrap="square" rtlCol="0">
            <a:spAutoFit/>
          </a:bodyPr>
          <a:lstStyle/>
          <a:p>
            <a:r>
              <a:rPr lang="en-US" sz="2800" dirty="0"/>
              <a:t>By Zip Listing:  Locate headquarters post members using multiple zip codes and last paid year search.</a:t>
            </a:r>
          </a:p>
        </p:txBody>
      </p:sp>
      <p:pic>
        <p:nvPicPr>
          <p:cNvPr id="3" name="Picture 2">
            <a:extLst>
              <a:ext uri="{FF2B5EF4-FFF2-40B4-BE49-F238E27FC236}">
                <a16:creationId xmlns:a16="http://schemas.microsoft.com/office/drawing/2014/main" id="{062E501E-8711-A670-3911-1EAC7A7D7AA9}"/>
              </a:ext>
            </a:extLst>
          </p:cNvPr>
          <p:cNvPicPr>
            <a:picLocks noChangeAspect="1"/>
          </p:cNvPicPr>
          <p:nvPr/>
        </p:nvPicPr>
        <p:blipFill>
          <a:blip r:embed="rId3"/>
          <a:stretch>
            <a:fillRect/>
          </a:stretch>
        </p:blipFill>
        <p:spPr>
          <a:xfrm>
            <a:off x="570787" y="1276134"/>
            <a:ext cx="14613229" cy="7555643"/>
          </a:xfrm>
          <a:prstGeom prst="rect">
            <a:avLst/>
          </a:prstGeom>
        </p:spPr>
      </p:pic>
      <p:pic>
        <p:nvPicPr>
          <p:cNvPr id="2" name="Picture 1">
            <a:extLst>
              <a:ext uri="{FF2B5EF4-FFF2-40B4-BE49-F238E27FC236}">
                <a16:creationId xmlns:a16="http://schemas.microsoft.com/office/drawing/2014/main" id="{DC064103-F6B0-2839-725C-340BC86C9676}"/>
              </a:ext>
            </a:extLst>
          </p:cNvPr>
          <p:cNvPicPr>
            <a:picLocks noChangeAspect="1"/>
          </p:cNvPicPr>
          <p:nvPr/>
        </p:nvPicPr>
        <p:blipFill>
          <a:blip r:embed="rId4"/>
          <a:stretch>
            <a:fillRect/>
          </a:stretch>
        </p:blipFill>
        <p:spPr>
          <a:xfrm>
            <a:off x="5639258" y="3318084"/>
            <a:ext cx="4154896" cy="1885683"/>
          </a:xfrm>
          <a:prstGeom prst="rect">
            <a:avLst/>
          </a:prstGeom>
        </p:spPr>
      </p:pic>
      <p:pic>
        <p:nvPicPr>
          <p:cNvPr id="4" name="Picture 3">
            <a:extLst>
              <a:ext uri="{FF2B5EF4-FFF2-40B4-BE49-F238E27FC236}">
                <a16:creationId xmlns:a16="http://schemas.microsoft.com/office/drawing/2014/main" id="{CF6BF332-C6DD-B20B-49D8-FB2B45CECFC4}"/>
              </a:ext>
            </a:extLst>
          </p:cNvPr>
          <p:cNvPicPr>
            <a:picLocks noChangeAspect="1"/>
          </p:cNvPicPr>
          <p:nvPr/>
        </p:nvPicPr>
        <p:blipFill>
          <a:blip r:embed="rId5"/>
          <a:stretch>
            <a:fillRect/>
          </a:stretch>
        </p:blipFill>
        <p:spPr>
          <a:xfrm>
            <a:off x="1574356" y="3318084"/>
            <a:ext cx="2482428" cy="7953571"/>
          </a:xfrm>
          <a:prstGeom prst="rect">
            <a:avLst/>
          </a:prstGeom>
        </p:spPr>
      </p:pic>
    </p:spTree>
    <p:extLst>
      <p:ext uri="{BB962C8B-B14F-4D97-AF65-F5344CB8AC3E}">
        <p14:creationId xmlns:p14="http://schemas.microsoft.com/office/powerpoint/2010/main" val="17419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814388" y="367482"/>
            <a:ext cx="6243637" cy="645811"/>
          </a:xfrm>
        </p:spPr>
        <p:txBody>
          <a:bodyPr>
            <a:normAutofit/>
          </a:bodyPr>
          <a:lstStyle/>
          <a:p>
            <a:r>
              <a:rPr lang="en-US" dirty="0"/>
              <a:t>	PROJECT STAY ACTIVE</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342239" y="1532582"/>
            <a:ext cx="5447099" cy="5090838"/>
          </a:xfrm>
        </p:spPr>
        <p:txBody>
          <a:bodyPr>
            <a:normAutofit/>
          </a:bodyPr>
          <a:lstStyle/>
          <a:p>
            <a:r>
              <a:rPr lang="en-US" dirty="0"/>
              <a:t>Find members who have moved to the area within the last 45 days.</a:t>
            </a:r>
          </a:p>
          <a:p>
            <a:r>
              <a:rPr lang="en-US" dirty="0"/>
              <a:t>Members with address updates in the area selected.</a:t>
            </a:r>
          </a:p>
          <a:p>
            <a:endParaRPr lang="en-US" dirty="0"/>
          </a:p>
          <a:p>
            <a:endParaRPr lang="en-US" dirty="0"/>
          </a:p>
        </p:txBody>
      </p:sp>
      <p:pic>
        <p:nvPicPr>
          <p:cNvPr id="9" name="Picture 8">
            <a:extLst>
              <a:ext uri="{FF2B5EF4-FFF2-40B4-BE49-F238E27FC236}">
                <a16:creationId xmlns:a16="http://schemas.microsoft.com/office/drawing/2014/main" id="{414A33A5-E61D-CBB2-24CC-B2E3331371CB}"/>
              </a:ext>
            </a:extLst>
          </p:cNvPr>
          <p:cNvPicPr>
            <a:picLocks noChangeAspect="1"/>
          </p:cNvPicPr>
          <p:nvPr/>
        </p:nvPicPr>
        <p:blipFill>
          <a:blip r:embed="rId3"/>
          <a:stretch>
            <a:fillRect/>
          </a:stretch>
        </p:blipFill>
        <p:spPr>
          <a:xfrm>
            <a:off x="5789338" y="1139814"/>
            <a:ext cx="2559814" cy="7473972"/>
          </a:xfrm>
          <a:prstGeom prst="rect">
            <a:avLst/>
          </a:prstGeom>
        </p:spPr>
      </p:pic>
      <p:grpSp>
        <p:nvGrpSpPr>
          <p:cNvPr id="8" name="Group 7">
            <a:extLst>
              <a:ext uri="{FF2B5EF4-FFF2-40B4-BE49-F238E27FC236}">
                <a16:creationId xmlns:a16="http://schemas.microsoft.com/office/drawing/2014/main" id="{06CC059E-240E-DB69-D362-86F7BBA17C7F}"/>
              </a:ext>
            </a:extLst>
          </p:cNvPr>
          <p:cNvGrpSpPr/>
          <p:nvPr/>
        </p:nvGrpSpPr>
        <p:grpSpPr>
          <a:xfrm>
            <a:off x="8349152" y="259932"/>
            <a:ext cx="8779001" cy="9285206"/>
            <a:chOff x="8349152" y="259932"/>
            <a:chExt cx="8779001" cy="9285206"/>
          </a:xfrm>
        </p:grpSpPr>
        <p:pic>
          <p:nvPicPr>
            <p:cNvPr id="7" name="Picture 6">
              <a:extLst>
                <a:ext uri="{FF2B5EF4-FFF2-40B4-BE49-F238E27FC236}">
                  <a16:creationId xmlns:a16="http://schemas.microsoft.com/office/drawing/2014/main" id="{6D086A9B-3801-0C04-E3D3-504B83F6F982}"/>
                </a:ext>
              </a:extLst>
            </p:cNvPr>
            <p:cNvPicPr>
              <a:picLocks noChangeAspect="1"/>
            </p:cNvPicPr>
            <p:nvPr/>
          </p:nvPicPr>
          <p:blipFill>
            <a:blip r:embed="rId4"/>
            <a:stretch>
              <a:fillRect/>
            </a:stretch>
          </p:blipFill>
          <p:spPr>
            <a:xfrm>
              <a:off x="8349152" y="259932"/>
              <a:ext cx="8779001" cy="1272650"/>
            </a:xfrm>
            <a:prstGeom prst="rect">
              <a:avLst/>
            </a:prstGeom>
          </p:spPr>
        </p:pic>
        <p:pic>
          <p:nvPicPr>
            <p:cNvPr id="4" name="Picture 3">
              <a:extLst>
                <a:ext uri="{FF2B5EF4-FFF2-40B4-BE49-F238E27FC236}">
                  <a16:creationId xmlns:a16="http://schemas.microsoft.com/office/drawing/2014/main" id="{B8BD06D3-9AEE-028B-8941-20E7AA4A6A0B}"/>
                </a:ext>
              </a:extLst>
            </p:cNvPr>
            <p:cNvPicPr>
              <a:picLocks noChangeAspect="1"/>
            </p:cNvPicPr>
            <p:nvPr/>
          </p:nvPicPr>
          <p:blipFill>
            <a:blip r:embed="rId5"/>
            <a:stretch>
              <a:fillRect/>
            </a:stretch>
          </p:blipFill>
          <p:spPr>
            <a:xfrm>
              <a:off x="8448902" y="1040063"/>
              <a:ext cx="7977044" cy="8505075"/>
            </a:xfrm>
            <a:prstGeom prst="rect">
              <a:avLst/>
            </a:prstGeom>
          </p:spPr>
        </p:pic>
      </p:grpSp>
      <p:sp>
        <p:nvSpPr>
          <p:cNvPr id="5" name="Star: 5 Points 4">
            <a:extLst>
              <a:ext uri="{FF2B5EF4-FFF2-40B4-BE49-F238E27FC236}">
                <a16:creationId xmlns:a16="http://schemas.microsoft.com/office/drawing/2014/main" id="{E66C0A22-7055-DB5F-7617-7C90A47A8BBD}"/>
              </a:ext>
            </a:extLst>
          </p:cNvPr>
          <p:cNvSpPr/>
          <p:nvPr/>
        </p:nvSpPr>
        <p:spPr>
          <a:xfrm>
            <a:off x="5712897" y="4495800"/>
            <a:ext cx="352382" cy="381000"/>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9100981-BADC-5521-853C-DC3024FA1407}"/>
              </a:ext>
            </a:extLst>
          </p:cNvPr>
          <p:cNvPicPr>
            <a:picLocks noChangeAspect="1"/>
          </p:cNvPicPr>
          <p:nvPr/>
        </p:nvPicPr>
        <p:blipFill>
          <a:blip r:embed="rId6"/>
          <a:stretch>
            <a:fillRect/>
          </a:stretch>
        </p:blipFill>
        <p:spPr>
          <a:xfrm>
            <a:off x="8670131" y="2016917"/>
            <a:ext cx="7380526" cy="7476751"/>
          </a:xfrm>
          <a:prstGeom prst="rect">
            <a:avLst/>
          </a:prstGeom>
        </p:spPr>
      </p:pic>
      <p:pic>
        <p:nvPicPr>
          <p:cNvPr id="6" name="Picture 5">
            <a:extLst>
              <a:ext uri="{FF2B5EF4-FFF2-40B4-BE49-F238E27FC236}">
                <a16:creationId xmlns:a16="http://schemas.microsoft.com/office/drawing/2014/main" id="{30C4C3B5-FB60-B264-E0B9-E1CD73F5CE6E}"/>
              </a:ext>
            </a:extLst>
          </p:cNvPr>
          <p:cNvPicPr>
            <a:picLocks noChangeAspect="1"/>
          </p:cNvPicPr>
          <p:nvPr/>
        </p:nvPicPr>
        <p:blipFill>
          <a:blip r:embed="rId7"/>
          <a:stretch>
            <a:fillRect/>
          </a:stretch>
        </p:blipFill>
        <p:spPr>
          <a:xfrm>
            <a:off x="8821480" y="6868597"/>
            <a:ext cx="4974771" cy="559861"/>
          </a:xfrm>
          <a:prstGeom prst="rect">
            <a:avLst/>
          </a:prstGeom>
          <a:ln w="38100">
            <a:solidFill>
              <a:schemeClr val="accent1"/>
            </a:solidFill>
          </a:ln>
        </p:spPr>
      </p:pic>
    </p:spTree>
    <p:extLst>
      <p:ext uri="{BB962C8B-B14F-4D97-AF65-F5344CB8AC3E}">
        <p14:creationId xmlns:p14="http://schemas.microsoft.com/office/powerpoint/2010/main" val="393949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7BAC1-CCD4-FD33-F7C4-177844F2D8C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12A0FEB-8589-92BE-E579-D39C09C36DAE}"/>
              </a:ext>
            </a:extLst>
          </p:cNvPr>
          <p:cNvPicPr>
            <a:picLocks noChangeAspect="1"/>
          </p:cNvPicPr>
          <p:nvPr/>
        </p:nvPicPr>
        <p:blipFill>
          <a:blip r:embed="rId3"/>
          <a:stretch>
            <a:fillRect/>
          </a:stretch>
        </p:blipFill>
        <p:spPr>
          <a:xfrm>
            <a:off x="928725" y="1481780"/>
            <a:ext cx="14715828" cy="7140553"/>
          </a:xfrm>
          <a:prstGeom prst="rect">
            <a:avLst/>
          </a:prstGeom>
        </p:spPr>
      </p:pic>
      <p:sp>
        <p:nvSpPr>
          <p:cNvPr id="6" name="Text Placeholder 5">
            <a:extLst>
              <a:ext uri="{FF2B5EF4-FFF2-40B4-BE49-F238E27FC236}">
                <a16:creationId xmlns:a16="http://schemas.microsoft.com/office/drawing/2014/main" id="{151DD5CA-943E-ED9C-905C-AC39D195710B}"/>
              </a:ext>
            </a:extLst>
          </p:cNvPr>
          <p:cNvSpPr>
            <a:spLocks noGrp="1"/>
          </p:cNvSpPr>
          <p:nvPr>
            <p:ph type="body" sz="quarter" idx="10"/>
          </p:nvPr>
        </p:nvSpPr>
        <p:spPr/>
        <p:txBody>
          <a:bodyPr>
            <a:normAutofit lnSpcReduction="10000"/>
          </a:bodyPr>
          <a:lstStyle/>
          <a:p>
            <a:r>
              <a:rPr lang="en-US" dirty="0"/>
              <a:t>PROJECT STAY ACTIVE</a:t>
            </a:r>
          </a:p>
        </p:txBody>
      </p:sp>
      <p:sp>
        <p:nvSpPr>
          <p:cNvPr id="22" name="TextBox 21">
            <a:extLst>
              <a:ext uri="{FF2B5EF4-FFF2-40B4-BE49-F238E27FC236}">
                <a16:creationId xmlns:a16="http://schemas.microsoft.com/office/drawing/2014/main" id="{BA9DBAC5-B994-F1FD-E608-D6C65DFC29BA}"/>
              </a:ext>
            </a:extLst>
          </p:cNvPr>
          <p:cNvSpPr txBox="1"/>
          <p:nvPr/>
        </p:nvSpPr>
        <p:spPr>
          <a:xfrm>
            <a:off x="5799026" y="177548"/>
            <a:ext cx="8943670" cy="954107"/>
          </a:xfrm>
          <a:prstGeom prst="rect">
            <a:avLst/>
          </a:prstGeom>
          <a:noFill/>
        </p:spPr>
        <p:txBody>
          <a:bodyPr wrap="square" rtlCol="0">
            <a:spAutoFit/>
          </a:bodyPr>
          <a:lstStyle/>
          <a:p>
            <a:pPr algn="l"/>
            <a:r>
              <a:rPr lang="en-US" sz="2800" dirty="0"/>
              <a:t>Locate members who have moved into your area within the last 45 days.</a:t>
            </a:r>
          </a:p>
        </p:txBody>
      </p:sp>
      <p:pic>
        <p:nvPicPr>
          <p:cNvPr id="10" name="Picture 9">
            <a:extLst>
              <a:ext uri="{FF2B5EF4-FFF2-40B4-BE49-F238E27FC236}">
                <a16:creationId xmlns:a16="http://schemas.microsoft.com/office/drawing/2014/main" id="{D2A53E94-2ECE-CA07-DFB2-D1FA5703B8A8}"/>
              </a:ext>
            </a:extLst>
          </p:cNvPr>
          <p:cNvPicPr>
            <a:picLocks noChangeAspect="1"/>
          </p:cNvPicPr>
          <p:nvPr/>
        </p:nvPicPr>
        <p:blipFill>
          <a:blip r:embed="rId4"/>
          <a:stretch>
            <a:fillRect/>
          </a:stretch>
        </p:blipFill>
        <p:spPr>
          <a:xfrm>
            <a:off x="3957637" y="3694247"/>
            <a:ext cx="1362075" cy="1323975"/>
          </a:xfrm>
          <a:prstGeom prst="rect">
            <a:avLst/>
          </a:prstGeom>
        </p:spPr>
      </p:pic>
      <p:sp>
        <p:nvSpPr>
          <p:cNvPr id="4" name="Oval 3">
            <a:extLst>
              <a:ext uri="{FF2B5EF4-FFF2-40B4-BE49-F238E27FC236}">
                <a16:creationId xmlns:a16="http://schemas.microsoft.com/office/drawing/2014/main" id="{FD4DA3EC-5C61-5946-50AD-32712869E439}"/>
              </a:ext>
            </a:extLst>
          </p:cNvPr>
          <p:cNvSpPr/>
          <p:nvPr/>
        </p:nvSpPr>
        <p:spPr>
          <a:xfrm>
            <a:off x="13235269" y="3427533"/>
            <a:ext cx="1746812" cy="1060757"/>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416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1159F1-A03F-8192-4A64-A9D1D3199316}"/>
              </a:ext>
            </a:extLst>
          </p:cNvPr>
          <p:cNvPicPr>
            <a:picLocks noChangeAspect="1"/>
          </p:cNvPicPr>
          <p:nvPr/>
        </p:nvPicPr>
        <p:blipFill>
          <a:blip r:embed="rId4"/>
          <a:stretch>
            <a:fillRect/>
          </a:stretch>
        </p:blipFill>
        <p:spPr>
          <a:xfrm>
            <a:off x="504109" y="0"/>
            <a:ext cx="16093790" cy="4226333"/>
          </a:xfrm>
          <a:prstGeom prst="rect">
            <a:avLst/>
          </a:prstGeom>
        </p:spPr>
      </p:pic>
      <p:pic>
        <p:nvPicPr>
          <p:cNvPr id="6" name="Picture 5">
            <a:extLst>
              <a:ext uri="{FF2B5EF4-FFF2-40B4-BE49-F238E27FC236}">
                <a16:creationId xmlns:a16="http://schemas.microsoft.com/office/drawing/2014/main" id="{2E20A6EE-C0D5-9E45-2498-070B1C072C26}"/>
              </a:ext>
            </a:extLst>
          </p:cNvPr>
          <p:cNvPicPr>
            <a:picLocks noChangeAspect="1"/>
          </p:cNvPicPr>
          <p:nvPr/>
        </p:nvPicPr>
        <p:blipFill>
          <a:blip r:embed="rId5"/>
          <a:stretch>
            <a:fillRect/>
          </a:stretch>
        </p:blipFill>
        <p:spPr>
          <a:xfrm>
            <a:off x="608961" y="3840480"/>
            <a:ext cx="16356786" cy="5696613"/>
          </a:xfrm>
          <a:prstGeom prst="rect">
            <a:avLst/>
          </a:prstGeom>
        </p:spPr>
      </p:pic>
    </p:spTree>
    <p:custDataLst>
      <p:tags r:id="rId1"/>
    </p:custDataLst>
    <p:extLst>
      <p:ext uri="{BB962C8B-B14F-4D97-AF65-F5344CB8AC3E}">
        <p14:creationId xmlns:p14="http://schemas.microsoft.com/office/powerpoint/2010/main" val="337553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011ECB-59DF-7047-7A7C-FA09CC4ADCC7}"/>
              </a:ext>
            </a:extLst>
          </p:cNvPr>
          <p:cNvPicPr>
            <a:picLocks noChangeAspect="1"/>
          </p:cNvPicPr>
          <p:nvPr/>
        </p:nvPicPr>
        <p:blipFill>
          <a:blip r:embed="rId4"/>
          <a:stretch>
            <a:fillRect/>
          </a:stretch>
        </p:blipFill>
        <p:spPr>
          <a:xfrm>
            <a:off x="383255" y="289676"/>
            <a:ext cx="16633409" cy="5695487"/>
          </a:xfrm>
          <a:prstGeom prst="rect">
            <a:avLst/>
          </a:prstGeom>
          <a:ln w="76200">
            <a:solidFill>
              <a:srgbClr val="FFC000"/>
            </a:solidFill>
          </a:ln>
        </p:spPr>
      </p:pic>
      <p:sp>
        <p:nvSpPr>
          <p:cNvPr id="7" name="Rectangle: Rounded Corners 6">
            <a:extLst>
              <a:ext uri="{FF2B5EF4-FFF2-40B4-BE49-F238E27FC236}">
                <a16:creationId xmlns:a16="http://schemas.microsoft.com/office/drawing/2014/main" id="{36EC6521-B387-49AC-A147-A7E529791473}"/>
              </a:ext>
            </a:extLst>
          </p:cNvPr>
          <p:cNvSpPr/>
          <p:nvPr/>
        </p:nvSpPr>
        <p:spPr>
          <a:xfrm>
            <a:off x="563456" y="3060276"/>
            <a:ext cx="2961139" cy="533340"/>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
        <p:nvSpPr>
          <p:cNvPr id="13" name="Oval 12">
            <a:extLst>
              <a:ext uri="{FF2B5EF4-FFF2-40B4-BE49-F238E27FC236}">
                <a16:creationId xmlns:a16="http://schemas.microsoft.com/office/drawing/2014/main" id="{97CA2199-ED61-4C18-BD1A-18D29A6E742E}"/>
              </a:ext>
            </a:extLst>
          </p:cNvPr>
          <p:cNvSpPr/>
          <p:nvPr/>
        </p:nvSpPr>
        <p:spPr>
          <a:xfrm>
            <a:off x="14563898" y="3807228"/>
            <a:ext cx="1579418" cy="964277"/>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
        <p:nvSpPr>
          <p:cNvPr id="6" name="TextBox 5">
            <a:extLst>
              <a:ext uri="{FF2B5EF4-FFF2-40B4-BE49-F238E27FC236}">
                <a16:creationId xmlns:a16="http://schemas.microsoft.com/office/drawing/2014/main" id="{91BDE94C-880D-A188-D700-BEFF9705BA6E}"/>
              </a:ext>
            </a:extLst>
          </p:cNvPr>
          <p:cNvSpPr txBox="1"/>
          <p:nvPr/>
        </p:nvSpPr>
        <p:spPr>
          <a:xfrm>
            <a:off x="3704796" y="3233763"/>
            <a:ext cx="3441469" cy="400110"/>
          </a:xfrm>
          <a:prstGeom prst="rect">
            <a:avLst/>
          </a:prstGeom>
          <a:noFill/>
        </p:spPr>
        <p:txBody>
          <a:bodyPr wrap="square" rtlCol="0">
            <a:spAutoFit/>
          </a:bodyPr>
          <a:lstStyle/>
          <a:p>
            <a:pPr algn="l"/>
            <a:r>
              <a:rPr lang="en-US" sz="2000" dirty="0">
                <a:solidFill>
                  <a:schemeClr val="accent1"/>
                </a:solidFill>
              </a:rPr>
              <a:t>Open = Current Report</a:t>
            </a:r>
          </a:p>
        </p:txBody>
      </p:sp>
    </p:spTree>
    <p:custDataLst>
      <p:tags r:id="rId1"/>
    </p:custDataLst>
    <p:extLst>
      <p:ext uri="{BB962C8B-B14F-4D97-AF65-F5344CB8AC3E}">
        <p14:creationId xmlns:p14="http://schemas.microsoft.com/office/powerpoint/2010/main" val="1524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814388" y="367482"/>
            <a:ext cx="6243637" cy="645811"/>
          </a:xfrm>
        </p:spPr>
        <p:txBody>
          <a:bodyPr>
            <a:normAutofit/>
          </a:bodyPr>
          <a:lstStyle/>
          <a:p>
            <a:r>
              <a:rPr lang="en-US" dirty="0"/>
              <a:t>	MYLEGION ACCESS</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342239" y="1532582"/>
            <a:ext cx="5447099" cy="5090838"/>
          </a:xfrm>
        </p:spPr>
        <p:txBody>
          <a:bodyPr>
            <a:normAutofit/>
          </a:bodyPr>
          <a:lstStyle/>
          <a:p>
            <a:r>
              <a:rPr lang="en-US" dirty="0"/>
              <a:t>Monitor who has access to MyLegion for your group.</a:t>
            </a:r>
          </a:p>
          <a:p>
            <a:endParaRPr lang="en-US" dirty="0"/>
          </a:p>
          <a:p>
            <a:endParaRPr lang="en-US" dirty="0"/>
          </a:p>
        </p:txBody>
      </p:sp>
      <p:pic>
        <p:nvPicPr>
          <p:cNvPr id="9" name="Picture 8">
            <a:extLst>
              <a:ext uri="{FF2B5EF4-FFF2-40B4-BE49-F238E27FC236}">
                <a16:creationId xmlns:a16="http://schemas.microsoft.com/office/drawing/2014/main" id="{414A33A5-E61D-CBB2-24CC-B2E3331371CB}"/>
              </a:ext>
            </a:extLst>
          </p:cNvPr>
          <p:cNvPicPr>
            <a:picLocks noChangeAspect="1"/>
          </p:cNvPicPr>
          <p:nvPr/>
        </p:nvPicPr>
        <p:blipFill>
          <a:blip r:embed="rId3"/>
          <a:stretch>
            <a:fillRect/>
          </a:stretch>
        </p:blipFill>
        <p:spPr>
          <a:xfrm>
            <a:off x="5789338" y="1139814"/>
            <a:ext cx="2559814" cy="7473972"/>
          </a:xfrm>
          <a:prstGeom prst="rect">
            <a:avLst/>
          </a:prstGeom>
        </p:spPr>
      </p:pic>
      <p:grpSp>
        <p:nvGrpSpPr>
          <p:cNvPr id="8" name="Group 7">
            <a:extLst>
              <a:ext uri="{FF2B5EF4-FFF2-40B4-BE49-F238E27FC236}">
                <a16:creationId xmlns:a16="http://schemas.microsoft.com/office/drawing/2014/main" id="{06CC059E-240E-DB69-D362-86F7BBA17C7F}"/>
              </a:ext>
            </a:extLst>
          </p:cNvPr>
          <p:cNvGrpSpPr/>
          <p:nvPr/>
        </p:nvGrpSpPr>
        <p:grpSpPr>
          <a:xfrm>
            <a:off x="8349152" y="259932"/>
            <a:ext cx="8779001" cy="9285206"/>
            <a:chOff x="8349152" y="259932"/>
            <a:chExt cx="8779001" cy="9285206"/>
          </a:xfrm>
        </p:grpSpPr>
        <p:pic>
          <p:nvPicPr>
            <p:cNvPr id="7" name="Picture 6">
              <a:extLst>
                <a:ext uri="{FF2B5EF4-FFF2-40B4-BE49-F238E27FC236}">
                  <a16:creationId xmlns:a16="http://schemas.microsoft.com/office/drawing/2014/main" id="{6D086A9B-3801-0C04-E3D3-504B83F6F982}"/>
                </a:ext>
              </a:extLst>
            </p:cNvPr>
            <p:cNvPicPr>
              <a:picLocks noChangeAspect="1"/>
            </p:cNvPicPr>
            <p:nvPr/>
          </p:nvPicPr>
          <p:blipFill>
            <a:blip r:embed="rId4"/>
            <a:stretch>
              <a:fillRect/>
            </a:stretch>
          </p:blipFill>
          <p:spPr>
            <a:xfrm>
              <a:off x="8349152" y="259932"/>
              <a:ext cx="8779001" cy="1272650"/>
            </a:xfrm>
            <a:prstGeom prst="rect">
              <a:avLst/>
            </a:prstGeom>
          </p:spPr>
        </p:pic>
        <p:pic>
          <p:nvPicPr>
            <p:cNvPr id="4" name="Picture 3">
              <a:extLst>
                <a:ext uri="{FF2B5EF4-FFF2-40B4-BE49-F238E27FC236}">
                  <a16:creationId xmlns:a16="http://schemas.microsoft.com/office/drawing/2014/main" id="{B8BD06D3-9AEE-028B-8941-20E7AA4A6A0B}"/>
                </a:ext>
              </a:extLst>
            </p:cNvPr>
            <p:cNvPicPr>
              <a:picLocks noChangeAspect="1"/>
            </p:cNvPicPr>
            <p:nvPr/>
          </p:nvPicPr>
          <p:blipFill>
            <a:blip r:embed="rId5"/>
            <a:stretch>
              <a:fillRect/>
            </a:stretch>
          </p:blipFill>
          <p:spPr>
            <a:xfrm>
              <a:off x="8448902" y="1040063"/>
              <a:ext cx="7977044" cy="8505075"/>
            </a:xfrm>
            <a:prstGeom prst="rect">
              <a:avLst/>
            </a:prstGeom>
          </p:spPr>
        </p:pic>
      </p:grpSp>
      <p:sp>
        <p:nvSpPr>
          <p:cNvPr id="5" name="Star: 5 Points 4">
            <a:extLst>
              <a:ext uri="{FF2B5EF4-FFF2-40B4-BE49-F238E27FC236}">
                <a16:creationId xmlns:a16="http://schemas.microsoft.com/office/drawing/2014/main" id="{E7C99CA1-43F3-C891-3BA6-0658FAAAC6A6}"/>
              </a:ext>
            </a:extLst>
          </p:cNvPr>
          <p:cNvSpPr/>
          <p:nvPr/>
        </p:nvSpPr>
        <p:spPr>
          <a:xfrm>
            <a:off x="5712897" y="4495800"/>
            <a:ext cx="352382" cy="381000"/>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ED22243-94B6-47B4-085F-EF27AAE62E1D}"/>
              </a:ext>
            </a:extLst>
          </p:cNvPr>
          <p:cNvPicPr>
            <a:picLocks noChangeAspect="1"/>
          </p:cNvPicPr>
          <p:nvPr/>
        </p:nvPicPr>
        <p:blipFill>
          <a:blip r:embed="rId6"/>
          <a:stretch>
            <a:fillRect/>
          </a:stretch>
        </p:blipFill>
        <p:spPr>
          <a:xfrm>
            <a:off x="8670131" y="2016917"/>
            <a:ext cx="7380526" cy="7476751"/>
          </a:xfrm>
          <a:prstGeom prst="rect">
            <a:avLst/>
          </a:prstGeom>
        </p:spPr>
      </p:pic>
      <p:pic>
        <p:nvPicPr>
          <p:cNvPr id="6" name="Picture 5">
            <a:extLst>
              <a:ext uri="{FF2B5EF4-FFF2-40B4-BE49-F238E27FC236}">
                <a16:creationId xmlns:a16="http://schemas.microsoft.com/office/drawing/2014/main" id="{1F44582E-55A1-6840-C563-972EDA412BFE}"/>
              </a:ext>
            </a:extLst>
          </p:cNvPr>
          <p:cNvPicPr>
            <a:picLocks noChangeAspect="1"/>
          </p:cNvPicPr>
          <p:nvPr/>
        </p:nvPicPr>
        <p:blipFill>
          <a:blip r:embed="rId7"/>
          <a:stretch>
            <a:fillRect/>
          </a:stretch>
        </p:blipFill>
        <p:spPr>
          <a:xfrm>
            <a:off x="8901112" y="7217689"/>
            <a:ext cx="3265173" cy="1994678"/>
          </a:xfrm>
          <a:prstGeom prst="rect">
            <a:avLst/>
          </a:prstGeom>
          <a:ln w="38100">
            <a:solidFill>
              <a:schemeClr val="accent1"/>
            </a:solidFill>
          </a:ln>
        </p:spPr>
      </p:pic>
    </p:spTree>
    <p:extLst>
      <p:ext uri="{BB962C8B-B14F-4D97-AF65-F5344CB8AC3E}">
        <p14:creationId xmlns:p14="http://schemas.microsoft.com/office/powerpoint/2010/main" val="22102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9D900-6054-2816-4923-14260F415B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2C9FB71-48DE-ABD3-DAC0-E7C59E05A218}"/>
              </a:ext>
            </a:extLst>
          </p:cNvPr>
          <p:cNvSpPr>
            <a:spLocks noGrp="1"/>
          </p:cNvSpPr>
          <p:nvPr>
            <p:ph type="body" sz="quarter" idx="10"/>
          </p:nvPr>
        </p:nvSpPr>
        <p:spPr/>
        <p:txBody>
          <a:bodyPr>
            <a:normAutofit lnSpcReduction="10000"/>
          </a:bodyPr>
          <a:lstStyle/>
          <a:p>
            <a:r>
              <a:rPr lang="en-US" dirty="0"/>
              <a:t>MYLEGION ACCESS</a:t>
            </a:r>
          </a:p>
        </p:txBody>
      </p:sp>
      <p:pic>
        <p:nvPicPr>
          <p:cNvPr id="3" name="Picture 2">
            <a:extLst>
              <a:ext uri="{FF2B5EF4-FFF2-40B4-BE49-F238E27FC236}">
                <a16:creationId xmlns:a16="http://schemas.microsoft.com/office/drawing/2014/main" id="{8D4C0BC1-FBD8-A92A-5174-B173ED29C3B6}"/>
              </a:ext>
            </a:extLst>
          </p:cNvPr>
          <p:cNvPicPr>
            <a:picLocks noChangeAspect="1"/>
          </p:cNvPicPr>
          <p:nvPr/>
        </p:nvPicPr>
        <p:blipFill>
          <a:blip r:embed="rId3"/>
          <a:stretch>
            <a:fillRect/>
          </a:stretch>
        </p:blipFill>
        <p:spPr>
          <a:xfrm>
            <a:off x="5608615" y="181716"/>
            <a:ext cx="11598645" cy="2872989"/>
          </a:xfrm>
          <a:prstGeom prst="rect">
            <a:avLst/>
          </a:prstGeom>
        </p:spPr>
      </p:pic>
      <p:pic>
        <p:nvPicPr>
          <p:cNvPr id="9" name="Picture 8">
            <a:extLst>
              <a:ext uri="{FF2B5EF4-FFF2-40B4-BE49-F238E27FC236}">
                <a16:creationId xmlns:a16="http://schemas.microsoft.com/office/drawing/2014/main" id="{D75FE693-CD98-9723-6A59-239F8DEC530E}"/>
              </a:ext>
            </a:extLst>
          </p:cNvPr>
          <p:cNvPicPr>
            <a:picLocks noChangeAspect="1"/>
          </p:cNvPicPr>
          <p:nvPr/>
        </p:nvPicPr>
        <p:blipFill>
          <a:blip r:embed="rId4"/>
          <a:stretch>
            <a:fillRect/>
          </a:stretch>
        </p:blipFill>
        <p:spPr>
          <a:xfrm>
            <a:off x="7796725" y="2255355"/>
            <a:ext cx="1746811" cy="5518587"/>
          </a:xfrm>
          <a:prstGeom prst="rect">
            <a:avLst/>
          </a:prstGeom>
        </p:spPr>
      </p:pic>
      <p:sp>
        <p:nvSpPr>
          <p:cNvPr id="4" name="Oval 3">
            <a:extLst>
              <a:ext uri="{FF2B5EF4-FFF2-40B4-BE49-F238E27FC236}">
                <a16:creationId xmlns:a16="http://schemas.microsoft.com/office/drawing/2014/main" id="{9983EBEC-D482-D349-571A-9CA8E2474817}"/>
              </a:ext>
            </a:extLst>
          </p:cNvPr>
          <p:cNvSpPr/>
          <p:nvPr/>
        </p:nvSpPr>
        <p:spPr>
          <a:xfrm>
            <a:off x="15460448" y="1993948"/>
            <a:ext cx="1746812" cy="1060757"/>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C000"/>
                </a:solidFill>
              </a:ln>
            </a:endParaRPr>
          </a:p>
        </p:txBody>
      </p:sp>
      <p:sp>
        <p:nvSpPr>
          <p:cNvPr id="10" name="Content Placeholder 1">
            <a:extLst>
              <a:ext uri="{FF2B5EF4-FFF2-40B4-BE49-F238E27FC236}">
                <a16:creationId xmlns:a16="http://schemas.microsoft.com/office/drawing/2014/main" id="{AE8FA141-746F-864E-A0FF-65A68A58E45B}"/>
              </a:ext>
            </a:extLst>
          </p:cNvPr>
          <p:cNvSpPr txBox="1">
            <a:spLocks/>
          </p:cNvSpPr>
          <p:nvPr/>
        </p:nvSpPr>
        <p:spPr>
          <a:xfrm>
            <a:off x="325613" y="1330036"/>
            <a:ext cx="5447099" cy="2117922"/>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Post /Squadron</a:t>
            </a:r>
          </a:p>
          <a:p>
            <a:r>
              <a:rPr lang="en-US" sz="3200" b="0" dirty="0">
                <a:solidFill>
                  <a:schemeClr val="tx1"/>
                </a:solidFill>
                <a:latin typeface="Avenir Next" panose="020B0503020202020204" pitchFamily="34" charset="0"/>
              </a:rPr>
              <a:t>District/County</a:t>
            </a:r>
            <a:endParaRPr lang="en-US" dirty="0"/>
          </a:p>
          <a:p>
            <a:endParaRPr lang="en-US" dirty="0"/>
          </a:p>
        </p:txBody>
      </p:sp>
    </p:spTree>
    <p:extLst>
      <p:ext uri="{BB962C8B-B14F-4D97-AF65-F5344CB8AC3E}">
        <p14:creationId xmlns:p14="http://schemas.microsoft.com/office/powerpoint/2010/main" val="348697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8BF5-0A0E-433E-15AB-8EA14E40A32D}"/>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C3119368-8460-FD7D-1912-C415CE39D021}"/>
              </a:ext>
            </a:extLst>
          </p:cNvPr>
          <p:cNvGrpSpPr/>
          <p:nvPr/>
        </p:nvGrpSpPr>
        <p:grpSpPr>
          <a:xfrm>
            <a:off x="252383" y="182880"/>
            <a:ext cx="16835496" cy="5985163"/>
            <a:chOff x="252383" y="182880"/>
            <a:chExt cx="16835496" cy="5985163"/>
          </a:xfrm>
        </p:grpSpPr>
        <p:pic>
          <p:nvPicPr>
            <p:cNvPr id="4" name="Picture 3">
              <a:extLst>
                <a:ext uri="{FF2B5EF4-FFF2-40B4-BE49-F238E27FC236}">
                  <a16:creationId xmlns:a16="http://schemas.microsoft.com/office/drawing/2014/main" id="{9A959DAE-E0A5-FD29-A0C0-93C07005E0D8}"/>
                </a:ext>
              </a:extLst>
            </p:cNvPr>
            <p:cNvPicPr>
              <a:picLocks noChangeAspect="1"/>
            </p:cNvPicPr>
            <p:nvPr/>
          </p:nvPicPr>
          <p:blipFill>
            <a:blip r:embed="rId4"/>
            <a:stretch>
              <a:fillRect/>
            </a:stretch>
          </p:blipFill>
          <p:spPr>
            <a:xfrm>
              <a:off x="252383" y="182880"/>
              <a:ext cx="16835496" cy="5022077"/>
            </a:xfrm>
            <a:prstGeom prst="rect">
              <a:avLst/>
            </a:prstGeom>
          </p:spPr>
        </p:pic>
        <p:pic>
          <p:nvPicPr>
            <p:cNvPr id="6" name="Picture 5">
              <a:extLst>
                <a:ext uri="{FF2B5EF4-FFF2-40B4-BE49-F238E27FC236}">
                  <a16:creationId xmlns:a16="http://schemas.microsoft.com/office/drawing/2014/main" id="{BCF8ABC8-728E-88C5-5303-5F7CD227B3C1}"/>
                </a:ext>
              </a:extLst>
            </p:cNvPr>
            <p:cNvPicPr>
              <a:picLocks noChangeAspect="1"/>
            </p:cNvPicPr>
            <p:nvPr/>
          </p:nvPicPr>
          <p:blipFill>
            <a:blip r:embed="rId5"/>
            <a:stretch>
              <a:fillRect/>
            </a:stretch>
          </p:blipFill>
          <p:spPr>
            <a:xfrm>
              <a:off x="565000" y="4538148"/>
              <a:ext cx="15991593" cy="1629895"/>
            </a:xfrm>
            <a:prstGeom prst="rect">
              <a:avLst/>
            </a:prstGeom>
          </p:spPr>
        </p:pic>
      </p:grpSp>
    </p:spTree>
    <p:custDataLst>
      <p:tags r:id="rId1"/>
    </p:custDataLst>
    <p:extLst>
      <p:ext uri="{BB962C8B-B14F-4D97-AF65-F5344CB8AC3E}">
        <p14:creationId xmlns:p14="http://schemas.microsoft.com/office/powerpoint/2010/main" val="220031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1062038" y="367482"/>
            <a:ext cx="6243637" cy="645811"/>
          </a:xfrm>
        </p:spPr>
        <p:txBody>
          <a:bodyPr>
            <a:normAutofit/>
          </a:bodyPr>
          <a:lstStyle/>
          <a:p>
            <a:r>
              <a:rPr lang="en-US" dirty="0"/>
              <a:t>	POST/SQDN HEALTH STATUS</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342239" y="1532582"/>
            <a:ext cx="5447099" cy="5090838"/>
          </a:xfrm>
        </p:spPr>
        <p:txBody>
          <a:bodyPr>
            <a:normAutofit/>
          </a:bodyPr>
          <a:lstStyle/>
          <a:p>
            <a:endParaRPr lang="en-US" dirty="0"/>
          </a:p>
          <a:p>
            <a:endParaRPr lang="en-US" dirty="0"/>
          </a:p>
          <a:p>
            <a:endParaRPr lang="en-US" dirty="0"/>
          </a:p>
        </p:txBody>
      </p:sp>
      <p:pic>
        <p:nvPicPr>
          <p:cNvPr id="9" name="Picture 8">
            <a:extLst>
              <a:ext uri="{FF2B5EF4-FFF2-40B4-BE49-F238E27FC236}">
                <a16:creationId xmlns:a16="http://schemas.microsoft.com/office/drawing/2014/main" id="{414A33A5-E61D-CBB2-24CC-B2E3331371CB}"/>
              </a:ext>
            </a:extLst>
          </p:cNvPr>
          <p:cNvPicPr>
            <a:picLocks noChangeAspect="1"/>
          </p:cNvPicPr>
          <p:nvPr/>
        </p:nvPicPr>
        <p:blipFill>
          <a:blip r:embed="rId3"/>
          <a:stretch>
            <a:fillRect/>
          </a:stretch>
        </p:blipFill>
        <p:spPr>
          <a:xfrm>
            <a:off x="5789338" y="1139814"/>
            <a:ext cx="2559814" cy="7473972"/>
          </a:xfrm>
          <a:prstGeom prst="rect">
            <a:avLst/>
          </a:prstGeom>
        </p:spPr>
      </p:pic>
      <p:grpSp>
        <p:nvGrpSpPr>
          <p:cNvPr id="8" name="Group 7">
            <a:extLst>
              <a:ext uri="{FF2B5EF4-FFF2-40B4-BE49-F238E27FC236}">
                <a16:creationId xmlns:a16="http://schemas.microsoft.com/office/drawing/2014/main" id="{06CC059E-240E-DB69-D362-86F7BBA17C7F}"/>
              </a:ext>
            </a:extLst>
          </p:cNvPr>
          <p:cNvGrpSpPr/>
          <p:nvPr/>
        </p:nvGrpSpPr>
        <p:grpSpPr>
          <a:xfrm>
            <a:off x="8349152" y="259932"/>
            <a:ext cx="8779001" cy="9285206"/>
            <a:chOff x="8349152" y="259932"/>
            <a:chExt cx="8779001" cy="9285206"/>
          </a:xfrm>
        </p:grpSpPr>
        <p:pic>
          <p:nvPicPr>
            <p:cNvPr id="7" name="Picture 6">
              <a:extLst>
                <a:ext uri="{FF2B5EF4-FFF2-40B4-BE49-F238E27FC236}">
                  <a16:creationId xmlns:a16="http://schemas.microsoft.com/office/drawing/2014/main" id="{6D086A9B-3801-0C04-E3D3-504B83F6F982}"/>
                </a:ext>
              </a:extLst>
            </p:cNvPr>
            <p:cNvPicPr>
              <a:picLocks noChangeAspect="1"/>
            </p:cNvPicPr>
            <p:nvPr/>
          </p:nvPicPr>
          <p:blipFill>
            <a:blip r:embed="rId4"/>
            <a:stretch>
              <a:fillRect/>
            </a:stretch>
          </p:blipFill>
          <p:spPr>
            <a:xfrm>
              <a:off x="8349152" y="259932"/>
              <a:ext cx="8779001" cy="1272650"/>
            </a:xfrm>
            <a:prstGeom prst="rect">
              <a:avLst/>
            </a:prstGeom>
          </p:spPr>
        </p:pic>
        <p:pic>
          <p:nvPicPr>
            <p:cNvPr id="4" name="Picture 3">
              <a:extLst>
                <a:ext uri="{FF2B5EF4-FFF2-40B4-BE49-F238E27FC236}">
                  <a16:creationId xmlns:a16="http://schemas.microsoft.com/office/drawing/2014/main" id="{B8BD06D3-9AEE-028B-8941-20E7AA4A6A0B}"/>
                </a:ext>
              </a:extLst>
            </p:cNvPr>
            <p:cNvPicPr>
              <a:picLocks noChangeAspect="1"/>
            </p:cNvPicPr>
            <p:nvPr/>
          </p:nvPicPr>
          <p:blipFill>
            <a:blip r:embed="rId5"/>
            <a:stretch>
              <a:fillRect/>
            </a:stretch>
          </p:blipFill>
          <p:spPr>
            <a:xfrm>
              <a:off x="8448902" y="1040063"/>
              <a:ext cx="7977044" cy="8505075"/>
            </a:xfrm>
            <a:prstGeom prst="rect">
              <a:avLst/>
            </a:prstGeom>
          </p:spPr>
        </p:pic>
      </p:grpSp>
      <p:sp>
        <p:nvSpPr>
          <p:cNvPr id="5" name="Star: 5 Points 4">
            <a:extLst>
              <a:ext uri="{FF2B5EF4-FFF2-40B4-BE49-F238E27FC236}">
                <a16:creationId xmlns:a16="http://schemas.microsoft.com/office/drawing/2014/main" id="{178835AE-827F-CBE3-0ECD-C888F4265920}"/>
              </a:ext>
            </a:extLst>
          </p:cNvPr>
          <p:cNvSpPr/>
          <p:nvPr/>
        </p:nvSpPr>
        <p:spPr>
          <a:xfrm>
            <a:off x="5712897" y="4495800"/>
            <a:ext cx="352382" cy="381000"/>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a:extLst>
              <a:ext uri="{FF2B5EF4-FFF2-40B4-BE49-F238E27FC236}">
                <a16:creationId xmlns:a16="http://schemas.microsoft.com/office/drawing/2014/main" id="{FB0F7C81-3FFD-58C6-C8D1-D10EEA292912}"/>
              </a:ext>
            </a:extLst>
          </p:cNvPr>
          <p:cNvSpPr txBox="1">
            <a:spLocks/>
          </p:cNvSpPr>
          <p:nvPr/>
        </p:nvSpPr>
        <p:spPr>
          <a:xfrm>
            <a:off x="228379" y="1960079"/>
            <a:ext cx="5447099" cy="2117922"/>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District and counties can view member processing activity, consolidated reporting status and address status.</a:t>
            </a:r>
            <a:endParaRPr lang="en-US" dirty="0"/>
          </a:p>
          <a:p>
            <a:endParaRPr lang="en-US" dirty="0"/>
          </a:p>
        </p:txBody>
      </p:sp>
      <p:pic>
        <p:nvPicPr>
          <p:cNvPr id="11" name="Picture 10">
            <a:extLst>
              <a:ext uri="{FF2B5EF4-FFF2-40B4-BE49-F238E27FC236}">
                <a16:creationId xmlns:a16="http://schemas.microsoft.com/office/drawing/2014/main" id="{3AC80C05-A05B-BA4B-68E2-CD8315F6DAFC}"/>
              </a:ext>
            </a:extLst>
          </p:cNvPr>
          <p:cNvPicPr>
            <a:picLocks noChangeAspect="1"/>
          </p:cNvPicPr>
          <p:nvPr/>
        </p:nvPicPr>
        <p:blipFill>
          <a:blip r:embed="rId6"/>
          <a:stretch>
            <a:fillRect/>
          </a:stretch>
        </p:blipFill>
        <p:spPr>
          <a:xfrm>
            <a:off x="8670131" y="2016917"/>
            <a:ext cx="7380526" cy="7476751"/>
          </a:xfrm>
          <a:prstGeom prst="rect">
            <a:avLst/>
          </a:prstGeom>
        </p:spPr>
      </p:pic>
      <p:pic>
        <p:nvPicPr>
          <p:cNvPr id="6" name="Picture 5">
            <a:extLst>
              <a:ext uri="{FF2B5EF4-FFF2-40B4-BE49-F238E27FC236}">
                <a16:creationId xmlns:a16="http://schemas.microsoft.com/office/drawing/2014/main" id="{F3DFB5AE-90C1-4E67-E698-7021C6281CDD}"/>
              </a:ext>
            </a:extLst>
          </p:cNvPr>
          <p:cNvPicPr>
            <a:picLocks noChangeAspect="1"/>
          </p:cNvPicPr>
          <p:nvPr/>
        </p:nvPicPr>
        <p:blipFill>
          <a:blip r:embed="rId7"/>
          <a:stretch>
            <a:fillRect/>
          </a:stretch>
        </p:blipFill>
        <p:spPr>
          <a:xfrm>
            <a:off x="8918378" y="8872015"/>
            <a:ext cx="7507568" cy="582941"/>
          </a:xfrm>
          <a:prstGeom prst="rect">
            <a:avLst/>
          </a:prstGeom>
          <a:ln w="38100">
            <a:solidFill>
              <a:schemeClr val="accent1"/>
            </a:solidFill>
          </a:ln>
        </p:spPr>
      </p:pic>
    </p:spTree>
    <p:extLst>
      <p:ext uri="{BB962C8B-B14F-4D97-AF65-F5344CB8AC3E}">
        <p14:creationId xmlns:p14="http://schemas.microsoft.com/office/powerpoint/2010/main" val="283613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4C778-66C0-8BA9-119B-5F7A5FE3A80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818DEAD-D65D-08E9-0412-0A12430C3B2B}"/>
              </a:ext>
            </a:extLst>
          </p:cNvPr>
          <p:cNvPicPr>
            <a:picLocks noChangeAspect="1"/>
          </p:cNvPicPr>
          <p:nvPr/>
        </p:nvPicPr>
        <p:blipFill>
          <a:blip r:embed="rId3"/>
          <a:stretch>
            <a:fillRect/>
          </a:stretch>
        </p:blipFill>
        <p:spPr>
          <a:xfrm>
            <a:off x="319547" y="1601792"/>
            <a:ext cx="16666128" cy="4316870"/>
          </a:xfrm>
          <a:prstGeom prst="rect">
            <a:avLst/>
          </a:prstGeom>
        </p:spPr>
      </p:pic>
      <p:sp>
        <p:nvSpPr>
          <p:cNvPr id="6" name="Text Placeholder 5">
            <a:extLst>
              <a:ext uri="{FF2B5EF4-FFF2-40B4-BE49-F238E27FC236}">
                <a16:creationId xmlns:a16="http://schemas.microsoft.com/office/drawing/2014/main" id="{4294F686-A690-8B9E-AF72-BED29AE63E58}"/>
              </a:ext>
            </a:extLst>
          </p:cNvPr>
          <p:cNvSpPr>
            <a:spLocks noGrp="1"/>
          </p:cNvSpPr>
          <p:nvPr>
            <p:ph type="body" sz="quarter" idx="10"/>
          </p:nvPr>
        </p:nvSpPr>
        <p:spPr/>
        <p:txBody>
          <a:bodyPr>
            <a:normAutofit lnSpcReduction="10000"/>
          </a:bodyPr>
          <a:lstStyle/>
          <a:p>
            <a:r>
              <a:rPr lang="en-US" dirty="0"/>
              <a:t>POST HEALTH STATUS</a:t>
            </a:r>
          </a:p>
        </p:txBody>
      </p:sp>
      <p:sp>
        <p:nvSpPr>
          <p:cNvPr id="4" name="Oval 3">
            <a:extLst>
              <a:ext uri="{FF2B5EF4-FFF2-40B4-BE49-F238E27FC236}">
                <a16:creationId xmlns:a16="http://schemas.microsoft.com/office/drawing/2014/main" id="{C8009D68-5CEE-891B-352D-0BCB9D28919C}"/>
              </a:ext>
            </a:extLst>
          </p:cNvPr>
          <p:cNvSpPr/>
          <p:nvPr/>
        </p:nvSpPr>
        <p:spPr>
          <a:xfrm>
            <a:off x="14889756" y="4147321"/>
            <a:ext cx="1746812" cy="1060757"/>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FBA4438-3D6A-60BA-A95E-A6D7618D2B19}"/>
              </a:ext>
            </a:extLst>
          </p:cNvPr>
          <p:cNvSpPr txBox="1"/>
          <p:nvPr/>
        </p:nvSpPr>
        <p:spPr>
          <a:xfrm>
            <a:off x="5799026" y="322027"/>
            <a:ext cx="8943670" cy="954107"/>
          </a:xfrm>
          <a:prstGeom prst="rect">
            <a:avLst/>
          </a:prstGeom>
          <a:noFill/>
        </p:spPr>
        <p:txBody>
          <a:bodyPr wrap="square" rtlCol="0">
            <a:spAutoFit/>
          </a:bodyPr>
          <a:lstStyle/>
          <a:p>
            <a:pPr algn="l"/>
            <a:r>
              <a:rPr lang="en-US" sz="2800" dirty="0"/>
              <a:t>Monitor post and squadron membership processing and consolidated reporting.</a:t>
            </a:r>
          </a:p>
        </p:txBody>
      </p:sp>
      <p:pic>
        <p:nvPicPr>
          <p:cNvPr id="7" name="Picture 6">
            <a:extLst>
              <a:ext uri="{FF2B5EF4-FFF2-40B4-BE49-F238E27FC236}">
                <a16:creationId xmlns:a16="http://schemas.microsoft.com/office/drawing/2014/main" id="{4066E4C4-EC99-531B-8FE6-63644FA03B99}"/>
              </a:ext>
            </a:extLst>
          </p:cNvPr>
          <p:cNvPicPr>
            <a:picLocks noChangeAspect="1"/>
          </p:cNvPicPr>
          <p:nvPr/>
        </p:nvPicPr>
        <p:blipFill>
          <a:blip r:embed="rId4"/>
          <a:stretch>
            <a:fillRect/>
          </a:stretch>
        </p:blipFill>
        <p:spPr>
          <a:xfrm>
            <a:off x="4638675" y="4392887"/>
            <a:ext cx="1657875" cy="1376145"/>
          </a:xfrm>
          <a:prstGeom prst="rect">
            <a:avLst/>
          </a:prstGeom>
        </p:spPr>
      </p:pic>
    </p:spTree>
    <p:extLst>
      <p:ext uri="{BB962C8B-B14F-4D97-AF65-F5344CB8AC3E}">
        <p14:creationId xmlns:p14="http://schemas.microsoft.com/office/powerpoint/2010/main" val="135817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EB1D4-2E59-414D-3347-DE1694DF43D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C79B908-E3C2-DCDE-3777-E909D6D244B3}"/>
              </a:ext>
            </a:extLst>
          </p:cNvPr>
          <p:cNvPicPr>
            <a:picLocks noChangeAspect="1"/>
          </p:cNvPicPr>
          <p:nvPr/>
        </p:nvPicPr>
        <p:blipFill>
          <a:blip r:embed="rId4"/>
          <a:stretch>
            <a:fillRect/>
          </a:stretch>
        </p:blipFill>
        <p:spPr>
          <a:xfrm>
            <a:off x="733121" y="160420"/>
            <a:ext cx="5238750" cy="552450"/>
          </a:xfrm>
          <a:prstGeom prst="rect">
            <a:avLst/>
          </a:prstGeom>
        </p:spPr>
      </p:pic>
      <p:sp>
        <p:nvSpPr>
          <p:cNvPr id="5" name="Rectangle: Rounded Corners 4">
            <a:extLst>
              <a:ext uri="{FF2B5EF4-FFF2-40B4-BE49-F238E27FC236}">
                <a16:creationId xmlns:a16="http://schemas.microsoft.com/office/drawing/2014/main" id="{465B84B2-05BB-F59E-EE53-BEF983897D77}"/>
              </a:ext>
            </a:extLst>
          </p:cNvPr>
          <p:cNvSpPr/>
          <p:nvPr/>
        </p:nvSpPr>
        <p:spPr>
          <a:xfrm>
            <a:off x="416489" y="276225"/>
            <a:ext cx="5872015" cy="320841"/>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8" name="Picture 7">
            <a:extLst>
              <a:ext uri="{FF2B5EF4-FFF2-40B4-BE49-F238E27FC236}">
                <a16:creationId xmlns:a16="http://schemas.microsoft.com/office/drawing/2014/main" id="{6C25144C-8BE7-3124-F409-439F46F7AD47}"/>
              </a:ext>
            </a:extLst>
          </p:cNvPr>
          <p:cNvPicPr>
            <a:picLocks noChangeAspect="1"/>
          </p:cNvPicPr>
          <p:nvPr/>
        </p:nvPicPr>
        <p:blipFill>
          <a:blip r:embed="rId5"/>
          <a:stretch>
            <a:fillRect/>
          </a:stretch>
        </p:blipFill>
        <p:spPr>
          <a:xfrm>
            <a:off x="1213658" y="866248"/>
            <a:ext cx="14281266" cy="8771548"/>
          </a:xfrm>
          <a:prstGeom prst="rect">
            <a:avLst/>
          </a:prstGeom>
        </p:spPr>
      </p:pic>
    </p:spTree>
    <p:custDataLst>
      <p:tags r:id="rId1"/>
    </p:custDataLst>
    <p:extLst>
      <p:ext uri="{BB962C8B-B14F-4D97-AF65-F5344CB8AC3E}">
        <p14:creationId xmlns:p14="http://schemas.microsoft.com/office/powerpoint/2010/main" val="29449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1062038" y="367482"/>
            <a:ext cx="6243637" cy="645811"/>
          </a:xfrm>
        </p:spPr>
        <p:txBody>
          <a:bodyPr>
            <a:normAutofit fontScale="77500" lnSpcReduction="20000"/>
          </a:bodyPr>
          <a:lstStyle/>
          <a:p>
            <a:r>
              <a:rPr lang="en-US" dirty="0"/>
              <a:t>	POST OFFICERS WITHIN DISTRICTS</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342239" y="1532582"/>
            <a:ext cx="5447099" cy="5090838"/>
          </a:xfrm>
        </p:spPr>
        <p:txBody>
          <a:bodyPr>
            <a:normAutofit/>
          </a:bodyPr>
          <a:lstStyle/>
          <a:p>
            <a:endParaRPr lang="en-US" dirty="0"/>
          </a:p>
          <a:p>
            <a:endParaRPr lang="en-US" dirty="0"/>
          </a:p>
          <a:p>
            <a:endParaRPr lang="en-US" dirty="0"/>
          </a:p>
        </p:txBody>
      </p:sp>
      <p:pic>
        <p:nvPicPr>
          <p:cNvPr id="9" name="Picture 8">
            <a:extLst>
              <a:ext uri="{FF2B5EF4-FFF2-40B4-BE49-F238E27FC236}">
                <a16:creationId xmlns:a16="http://schemas.microsoft.com/office/drawing/2014/main" id="{414A33A5-E61D-CBB2-24CC-B2E3331371CB}"/>
              </a:ext>
            </a:extLst>
          </p:cNvPr>
          <p:cNvPicPr>
            <a:picLocks noChangeAspect="1"/>
          </p:cNvPicPr>
          <p:nvPr/>
        </p:nvPicPr>
        <p:blipFill>
          <a:blip r:embed="rId3"/>
          <a:stretch>
            <a:fillRect/>
          </a:stretch>
        </p:blipFill>
        <p:spPr>
          <a:xfrm>
            <a:off x="5789338" y="1139814"/>
            <a:ext cx="2559814" cy="7473972"/>
          </a:xfrm>
          <a:prstGeom prst="rect">
            <a:avLst/>
          </a:prstGeom>
        </p:spPr>
      </p:pic>
      <p:grpSp>
        <p:nvGrpSpPr>
          <p:cNvPr id="8" name="Group 7">
            <a:extLst>
              <a:ext uri="{FF2B5EF4-FFF2-40B4-BE49-F238E27FC236}">
                <a16:creationId xmlns:a16="http://schemas.microsoft.com/office/drawing/2014/main" id="{06CC059E-240E-DB69-D362-86F7BBA17C7F}"/>
              </a:ext>
            </a:extLst>
          </p:cNvPr>
          <p:cNvGrpSpPr/>
          <p:nvPr/>
        </p:nvGrpSpPr>
        <p:grpSpPr>
          <a:xfrm>
            <a:off x="8349152" y="259932"/>
            <a:ext cx="8779001" cy="9285206"/>
            <a:chOff x="8349152" y="259932"/>
            <a:chExt cx="8779001" cy="9285206"/>
          </a:xfrm>
        </p:grpSpPr>
        <p:pic>
          <p:nvPicPr>
            <p:cNvPr id="7" name="Picture 6">
              <a:extLst>
                <a:ext uri="{FF2B5EF4-FFF2-40B4-BE49-F238E27FC236}">
                  <a16:creationId xmlns:a16="http://schemas.microsoft.com/office/drawing/2014/main" id="{6D086A9B-3801-0C04-E3D3-504B83F6F982}"/>
                </a:ext>
              </a:extLst>
            </p:cNvPr>
            <p:cNvPicPr>
              <a:picLocks noChangeAspect="1"/>
            </p:cNvPicPr>
            <p:nvPr/>
          </p:nvPicPr>
          <p:blipFill>
            <a:blip r:embed="rId4"/>
            <a:stretch>
              <a:fillRect/>
            </a:stretch>
          </p:blipFill>
          <p:spPr>
            <a:xfrm>
              <a:off x="8349152" y="259932"/>
              <a:ext cx="8779001" cy="1272650"/>
            </a:xfrm>
            <a:prstGeom prst="rect">
              <a:avLst/>
            </a:prstGeom>
          </p:spPr>
        </p:pic>
        <p:pic>
          <p:nvPicPr>
            <p:cNvPr id="4" name="Picture 3">
              <a:extLst>
                <a:ext uri="{FF2B5EF4-FFF2-40B4-BE49-F238E27FC236}">
                  <a16:creationId xmlns:a16="http://schemas.microsoft.com/office/drawing/2014/main" id="{B8BD06D3-9AEE-028B-8941-20E7AA4A6A0B}"/>
                </a:ext>
              </a:extLst>
            </p:cNvPr>
            <p:cNvPicPr>
              <a:picLocks noChangeAspect="1"/>
            </p:cNvPicPr>
            <p:nvPr/>
          </p:nvPicPr>
          <p:blipFill>
            <a:blip r:embed="rId5"/>
            <a:stretch>
              <a:fillRect/>
            </a:stretch>
          </p:blipFill>
          <p:spPr>
            <a:xfrm>
              <a:off x="8448902" y="1040063"/>
              <a:ext cx="7977044" cy="8505075"/>
            </a:xfrm>
            <a:prstGeom prst="rect">
              <a:avLst/>
            </a:prstGeom>
          </p:spPr>
        </p:pic>
      </p:grpSp>
      <p:sp>
        <p:nvSpPr>
          <p:cNvPr id="5" name="Star: 5 Points 4">
            <a:extLst>
              <a:ext uri="{FF2B5EF4-FFF2-40B4-BE49-F238E27FC236}">
                <a16:creationId xmlns:a16="http://schemas.microsoft.com/office/drawing/2014/main" id="{178835AE-827F-CBE3-0ECD-C888F4265920}"/>
              </a:ext>
            </a:extLst>
          </p:cNvPr>
          <p:cNvSpPr/>
          <p:nvPr/>
        </p:nvSpPr>
        <p:spPr>
          <a:xfrm>
            <a:off x="5712897" y="4495800"/>
            <a:ext cx="352382" cy="381000"/>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a:extLst>
              <a:ext uri="{FF2B5EF4-FFF2-40B4-BE49-F238E27FC236}">
                <a16:creationId xmlns:a16="http://schemas.microsoft.com/office/drawing/2014/main" id="{FB0F7C81-3FFD-58C6-C8D1-D10EEA292912}"/>
              </a:ext>
            </a:extLst>
          </p:cNvPr>
          <p:cNvSpPr txBox="1">
            <a:spLocks/>
          </p:cNvSpPr>
          <p:nvPr/>
        </p:nvSpPr>
        <p:spPr>
          <a:xfrm>
            <a:off x="228379" y="1960079"/>
            <a:ext cx="5447099" cy="2117922"/>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District and counties can view post officers.</a:t>
            </a:r>
            <a:endParaRPr lang="en-US" dirty="0"/>
          </a:p>
          <a:p>
            <a:endParaRPr lang="en-US" dirty="0"/>
          </a:p>
        </p:txBody>
      </p:sp>
      <p:pic>
        <p:nvPicPr>
          <p:cNvPr id="11" name="Picture 10">
            <a:extLst>
              <a:ext uri="{FF2B5EF4-FFF2-40B4-BE49-F238E27FC236}">
                <a16:creationId xmlns:a16="http://schemas.microsoft.com/office/drawing/2014/main" id="{3AC80C05-A05B-BA4B-68E2-CD8315F6DAFC}"/>
              </a:ext>
            </a:extLst>
          </p:cNvPr>
          <p:cNvPicPr>
            <a:picLocks noChangeAspect="1"/>
          </p:cNvPicPr>
          <p:nvPr/>
        </p:nvPicPr>
        <p:blipFill>
          <a:blip r:embed="rId6"/>
          <a:stretch>
            <a:fillRect/>
          </a:stretch>
        </p:blipFill>
        <p:spPr>
          <a:xfrm>
            <a:off x="8670131" y="2016917"/>
            <a:ext cx="7380526" cy="7476751"/>
          </a:xfrm>
          <a:prstGeom prst="rect">
            <a:avLst/>
          </a:prstGeom>
        </p:spPr>
      </p:pic>
    </p:spTree>
    <p:extLst>
      <p:ext uri="{BB962C8B-B14F-4D97-AF65-F5344CB8AC3E}">
        <p14:creationId xmlns:p14="http://schemas.microsoft.com/office/powerpoint/2010/main" val="270768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4C778-66C0-8BA9-119B-5F7A5FE3A80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294F686-A690-8B9E-AF72-BED29AE63E58}"/>
              </a:ext>
            </a:extLst>
          </p:cNvPr>
          <p:cNvSpPr>
            <a:spLocks noGrp="1"/>
          </p:cNvSpPr>
          <p:nvPr>
            <p:ph type="body" sz="quarter" idx="10"/>
          </p:nvPr>
        </p:nvSpPr>
        <p:spPr/>
        <p:txBody>
          <a:bodyPr>
            <a:normAutofit fontScale="70000" lnSpcReduction="20000"/>
          </a:bodyPr>
          <a:lstStyle/>
          <a:p>
            <a:r>
              <a:rPr lang="en-US" dirty="0"/>
              <a:t>POST OFFICERS WITHIN DISTRICT</a:t>
            </a:r>
          </a:p>
        </p:txBody>
      </p:sp>
      <p:sp>
        <p:nvSpPr>
          <p:cNvPr id="13" name="TextBox 12">
            <a:extLst>
              <a:ext uri="{FF2B5EF4-FFF2-40B4-BE49-F238E27FC236}">
                <a16:creationId xmlns:a16="http://schemas.microsoft.com/office/drawing/2014/main" id="{FFBA4438-3D6A-60BA-A95E-A6D7618D2B19}"/>
              </a:ext>
            </a:extLst>
          </p:cNvPr>
          <p:cNvSpPr txBox="1"/>
          <p:nvPr/>
        </p:nvSpPr>
        <p:spPr>
          <a:xfrm>
            <a:off x="5799026" y="322027"/>
            <a:ext cx="10645426" cy="954107"/>
          </a:xfrm>
          <a:prstGeom prst="rect">
            <a:avLst/>
          </a:prstGeom>
          <a:noFill/>
        </p:spPr>
        <p:txBody>
          <a:bodyPr wrap="square" rtlCol="0">
            <a:spAutoFit/>
          </a:bodyPr>
          <a:lstStyle/>
          <a:p>
            <a:pPr algn="l"/>
            <a:r>
              <a:rPr lang="en-US" sz="2800" dirty="0"/>
              <a:t>District permission allows you to create a report identifying officers of the posts in your district or county.</a:t>
            </a:r>
          </a:p>
        </p:txBody>
      </p:sp>
      <p:pic>
        <p:nvPicPr>
          <p:cNvPr id="5" name="Picture 4">
            <a:extLst>
              <a:ext uri="{FF2B5EF4-FFF2-40B4-BE49-F238E27FC236}">
                <a16:creationId xmlns:a16="http://schemas.microsoft.com/office/drawing/2014/main" id="{F1002A6C-C833-964D-9035-78945F7A782E}"/>
              </a:ext>
            </a:extLst>
          </p:cNvPr>
          <p:cNvPicPr>
            <a:picLocks noChangeAspect="1"/>
          </p:cNvPicPr>
          <p:nvPr/>
        </p:nvPicPr>
        <p:blipFill>
          <a:blip r:embed="rId3"/>
          <a:stretch>
            <a:fillRect/>
          </a:stretch>
        </p:blipFill>
        <p:spPr>
          <a:xfrm>
            <a:off x="226667" y="1699192"/>
            <a:ext cx="16671050" cy="6773296"/>
          </a:xfrm>
          <a:prstGeom prst="rect">
            <a:avLst/>
          </a:prstGeom>
        </p:spPr>
      </p:pic>
      <p:sp>
        <p:nvSpPr>
          <p:cNvPr id="4" name="Oval 3">
            <a:extLst>
              <a:ext uri="{FF2B5EF4-FFF2-40B4-BE49-F238E27FC236}">
                <a16:creationId xmlns:a16="http://schemas.microsoft.com/office/drawing/2014/main" id="{C8009D68-5CEE-891B-352D-0BCB9D28919C}"/>
              </a:ext>
            </a:extLst>
          </p:cNvPr>
          <p:cNvSpPr/>
          <p:nvPr/>
        </p:nvSpPr>
        <p:spPr>
          <a:xfrm>
            <a:off x="14989768" y="4025083"/>
            <a:ext cx="1746812" cy="1060757"/>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401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8BF5-0A0E-433E-15AB-8EA14E40A32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DE8156E-BAEC-CFE5-41A6-998B71447C49}"/>
              </a:ext>
            </a:extLst>
          </p:cNvPr>
          <p:cNvPicPr>
            <a:picLocks noChangeAspect="1"/>
          </p:cNvPicPr>
          <p:nvPr/>
        </p:nvPicPr>
        <p:blipFill>
          <a:blip r:embed="rId4"/>
          <a:stretch>
            <a:fillRect/>
          </a:stretch>
        </p:blipFill>
        <p:spPr>
          <a:xfrm>
            <a:off x="428625" y="556712"/>
            <a:ext cx="16543686" cy="7944351"/>
          </a:xfrm>
          <a:prstGeom prst="rect">
            <a:avLst/>
          </a:prstGeom>
        </p:spPr>
      </p:pic>
      <p:pic>
        <p:nvPicPr>
          <p:cNvPr id="8" name="Picture 7">
            <a:extLst>
              <a:ext uri="{FF2B5EF4-FFF2-40B4-BE49-F238E27FC236}">
                <a16:creationId xmlns:a16="http://schemas.microsoft.com/office/drawing/2014/main" id="{D7DE07D4-D5DC-9BB3-A367-29767D592324}"/>
              </a:ext>
            </a:extLst>
          </p:cNvPr>
          <p:cNvPicPr>
            <a:picLocks noChangeAspect="1"/>
          </p:cNvPicPr>
          <p:nvPr/>
        </p:nvPicPr>
        <p:blipFill>
          <a:blip r:embed="rId5"/>
          <a:stretch>
            <a:fillRect/>
          </a:stretch>
        </p:blipFill>
        <p:spPr>
          <a:xfrm>
            <a:off x="884899" y="4635655"/>
            <a:ext cx="11208677" cy="4022569"/>
          </a:xfrm>
          <a:prstGeom prst="rect">
            <a:avLst/>
          </a:prstGeom>
        </p:spPr>
      </p:pic>
    </p:spTree>
    <p:custDataLst>
      <p:tags r:id="rId1"/>
    </p:custDataLst>
    <p:extLst>
      <p:ext uri="{BB962C8B-B14F-4D97-AF65-F5344CB8AC3E}">
        <p14:creationId xmlns:p14="http://schemas.microsoft.com/office/powerpoint/2010/main" val="407516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a:xfrm>
            <a:off x="481012" y="394252"/>
            <a:ext cx="4681537" cy="482048"/>
          </a:xfrm>
        </p:spPr>
        <p:txBody>
          <a:bodyPr>
            <a:normAutofit fontScale="77500" lnSpcReduction="20000"/>
          </a:bodyPr>
          <a:lstStyle/>
          <a:p>
            <a:r>
              <a:rPr lang="en-US" dirty="0"/>
              <a:t>MY ACCOUNT &amp; HELP RESOURCES</a:t>
            </a:r>
          </a:p>
        </p:txBody>
      </p:sp>
      <p:pic>
        <p:nvPicPr>
          <p:cNvPr id="15" name="Picture 14" descr="A screenshot of a computer&#10;&#10;Description automatically generated">
            <a:extLst>
              <a:ext uri="{FF2B5EF4-FFF2-40B4-BE49-F238E27FC236}">
                <a16:creationId xmlns:a16="http://schemas.microsoft.com/office/drawing/2014/main" id="{87D21B5B-7333-EB04-6447-E5F966F6E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894" y="149491"/>
            <a:ext cx="10565606" cy="9388434"/>
          </a:xfrm>
          <a:prstGeom prst="rect">
            <a:avLst/>
          </a:prstGeom>
          <a:ln w="19050">
            <a:solidFill>
              <a:schemeClr val="bg1"/>
            </a:solidFill>
          </a:ln>
        </p:spPr>
      </p:pic>
      <p:sp>
        <p:nvSpPr>
          <p:cNvPr id="14" name="Rectangle: Rounded Corners 13">
            <a:extLst>
              <a:ext uri="{FF2B5EF4-FFF2-40B4-BE49-F238E27FC236}">
                <a16:creationId xmlns:a16="http://schemas.microsoft.com/office/drawing/2014/main" id="{147A1AA5-3BC3-A2AA-A6AC-B0ED21D478CC}"/>
              </a:ext>
            </a:extLst>
          </p:cNvPr>
          <p:cNvSpPr/>
          <p:nvPr/>
        </p:nvSpPr>
        <p:spPr>
          <a:xfrm>
            <a:off x="11507178" y="1410322"/>
            <a:ext cx="1982868" cy="477038"/>
          </a:xfrm>
          <a:prstGeom prst="roundRect">
            <a:avLst/>
          </a:prstGeom>
          <a:noFill/>
          <a:ln w="762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3" name="Picture 12">
            <a:extLst>
              <a:ext uri="{FF2B5EF4-FFF2-40B4-BE49-F238E27FC236}">
                <a16:creationId xmlns:a16="http://schemas.microsoft.com/office/drawing/2014/main" id="{80B638FE-ED84-344D-21DF-9DCAE7979B90}"/>
              </a:ext>
            </a:extLst>
          </p:cNvPr>
          <p:cNvPicPr>
            <a:picLocks noChangeAspect="1"/>
          </p:cNvPicPr>
          <p:nvPr/>
        </p:nvPicPr>
        <p:blipFill>
          <a:blip r:embed="rId4"/>
          <a:stretch>
            <a:fillRect/>
          </a:stretch>
        </p:blipFill>
        <p:spPr>
          <a:xfrm>
            <a:off x="776553" y="1887360"/>
            <a:ext cx="3871912" cy="4572150"/>
          </a:xfrm>
          <a:prstGeom prst="rect">
            <a:avLst/>
          </a:prstGeom>
        </p:spPr>
      </p:pic>
      <p:sp>
        <p:nvSpPr>
          <p:cNvPr id="2" name="Rectangle 1">
            <a:extLst>
              <a:ext uri="{FF2B5EF4-FFF2-40B4-BE49-F238E27FC236}">
                <a16:creationId xmlns:a16="http://schemas.microsoft.com/office/drawing/2014/main" id="{6FB69EF5-F657-37E2-2A1F-89F3F97062C7}"/>
              </a:ext>
            </a:extLst>
          </p:cNvPr>
          <p:cNvSpPr/>
          <p:nvPr/>
        </p:nvSpPr>
        <p:spPr>
          <a:xfrm>
            <a:off x="935830" y="4173434"/>
            <a:ext cx="3331369" cy="912915"/>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38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9C3D024-5A1F-E8F8-5D0D-5BBB1B337704}"/>
              </a:ext>
            </a:extLst>
          </p:cNvPr>
          <p:cNvGrpSpPr/>
          <p:nvPr/>
        </p:nvGrpSpPr>
        <p:grpSpPr>
          <a:xfrm>
            <a:off x="2096691" y="193258"/>
            <a:ext cx="12949345" cy="8788482"/>
            <a:chOff x="2096691" y="193258"/>
            <a:chExt cx="12949345" cy="8788482"/>
          </a:xfrm>
        </p:grpSpPr>
        <p:pic>
          <p:nvPicPr>
            <p:cNvPr id="3" name="Picture 2">
              <a:extLst>
                <a:ext uri="{FF2B5EF4-FFF2-40B4-BE49-F238E27FC236}">
                  <a16:creationId xmlns:a16="http://schemas.microsoft.com/office/drawing/2014/main" id="{6BAD8D44-ABC8-CEF2-4144-2D3EF5059772}"/>
                </a:ext>
              </a:extLst>
            </p:cNvPr>
            <p:cNvPicPr>
              <a:picLocks noChangeAspect="1"/>
            </p:cNvPicPr>
            <p:nvPr/>
          </p:nvPicPr>
          <p:blipFill>
            <a:blip r:embed="rId4"/>
            <a:stretch>
              <a:fillRect/>
            </a:stretch>
          </p:blipFill>
          <p:spPr>
            <a:xfrm>
              <a:off x="2096691" y="1188073"/>
              <a:ext cx="12949345" cy="7793667"/>
            </a:xfrm>
            <a:prstGeom prst="rect">
              <a:avLst/>
            </a:prstGeom>
          </p:spPr>
        </p:pic>
        <p:pic>
          <p:nvPicPr>
            <p:cNvPr id="9" name="Picture 8">
              <a:extLst>
                <a:ext uri="{FF2B5EF4-FFF2-40B4-BE49-F238E27FC236}">
                  <a16:creationId xmlns:a16="http://schemas.microsoft.com/office/drawing/2014/main" id="{86080F54-4D7D-FB4F-8011-EEA606F617F0}"/>
                </a:ext>
              </a:extLst>
            </p:cNvPr>
            <p:cNvPicPr>
              <a:picLocks noChangeAspect="1"/>
            </p:cNvPicPr>
            <p:nvPr/>
          </p:nvPicPr>
          <p:blipFill>
            <a:blip r:embed="rId5"/>
            <a:stretch>
              <a:fillRect/>
            </a:stretch>
          </p:blipFill>
          <p:spPr>
            <a:xfrm>
              <a:off x="2096691" y="193258"/>
              <a:ext cx="5363168" cy="471760"/>
            </a:xfrm>
            <a:prstGeom prst="rect">
              <a:avLst/>
            </a:prstGeom>
          </p:spPr>
        </p:pic>
        <p:sp>
          <p:nvSpPr>
            <p:cNvPr id="12" name="TextBox 11">
              <a:extLst>
                <a:ext uri="{FF2B5EF4-FFF2-40B4-BE49-F238E27FC236}">
                  <a16:creationId xmlns:a16="http://schemas.microsoft.com/office/drawing/2014/main" id="{D5772281-67C8-FE8D-9550-E36489B8695C}"/>
                </a:ext>
              </a:extLst>
            </p:cNvPr>
            <p:cNvSpPr txBox="1"/>
            <p:nvPr/>
          </p:nvSpPr>
          <p:spPr>
            <a:xfrm>
              <a:off x="2096691" y="8673963"/>
              <a:ext cx="931025" cy="307777"/>
            </a:xfrm>
            <a:prstGeom prst="rect">
              <a:avLst/>
            </a:prstGeom>
            <a:solidFill>
              <a:schemeClr val="accent2"/>
            </a:solidFill>
          </p:spPr>
          <p:txBody>
            <a:bodyPr wrap="square" rtlCol="0">
              <a:spAutoFit/>
            </a:bodyPr>
            <a:lstStyle/>
            <a:p>
              <a:r>
                <a:rPr lang="en-US" sz="1400" dirty="0"/>
                <a:t>1500</a:t>
              </a:r>
            </a:p>
          </p:txBody>
        </p:sp>
        <p:sp>
          <p:nvSpPr>
            <p:cNvPr id="14" name="TextBox 13">
              <a:extLst>
                <a:ext uri="{FF2B5EF4-FFF2-40B4-BE49-F238E27FC236}">
                  <a16:creationId xmlns:a16="http://schemas.microsoft.com/office/drawing/2014/main" id="{90598553-9D2D-B3D3-4371-D2501830F6F4}"/>
                </a:ext>
              </a:extLst>
            </p:cNvPr>
            <p:cNvSpPr txBox="1"/>
            <p:nvPr/>
          </p:nvSpPr>
          <p:spPr>
            <a:xfrm>
              <a:off x="2096691" y="7876381"/>
              <a:ext cx="931025" cy="307777"/>
            </a:xfrm>
            <a:prstGeom prst="rect">
              <a:avLst/>
            </a:prstGeom>
            <a:solidFill>
              <a:schemeClr val="accent2"/>
            </a:solidFill>
          </p:spPr>
          <p:txBody>
            <a:bodyPr wrap="square" rtlCol="0">
              <a:spAutoFit/>
            </a:bodyPr>
            <a:lstStyle/>
            <a:p>
              <a:r>
                <a:rPr lang="en-US" sz="1400" dirty="0"/>
                <a:t>20</a:t>
              </a:r>
            </a:p>
          </p:txBody>
        </p:sp>
        <p:sp>
          <p:nvSpPr>
            <p:cNvPr id="15" name="TextBox 14">
              <a:extLst>
                <a:ext uri="{FF2B5EF4-FFF2-40B4-BE49-F238E27FC236}">
                  <a16:creationId xmlns:a16="http://schemas.microsoft.com/office/drawing/2014/main" id="{2C9FEA44-1FB1-3AB9-3EA3-2E2640FE7C32}"/>
                </a:ext>
              </a:extLst>
            </p:cNvPr>
            <p:cNvSpPr txBox="1"/>
            <p:nvPr/>
          </p:nvSpPr>
          <p:spPr>
            <a:xfrm>
              <a:off x="2227727" y="6615177"/>
              <a:ext cx="931025" cy="307777"/>
            </a:xfrm>
            <a:prstGeom prst="rect">
              <a:avLst/>
            </a:prstGeom>
            <a:solidFill>
              <a:schemeClr val="accent2"/>
            </a:solidFill>
          </p:spPr>
          <p:txBody>
            <a:bodyPr wrap="square" rtlCol="0">
              <a:spAutoFit/>
            </a:bodyPr>
            <a:lstStyle/>
            <a:p>
              <a:r>
                <a:rPr lang="en-US" sz="1400" dirty="0"/>
                <a:t>350</a:t>
              </a:r>
            </a:p>
          </p:txBody>
        </p:sp>
      </p:grpSp>
      <p:sp>
        <p:nvSpPr>
          <p:cNvPr id="7" name="Rectangle: Rounded Corners 6">
            <a:extLst>
              <a:ext uri="{FF2B5EF4-FFF2-40B4-BE49-F238E27FC236}">
                <a16:creationId xmlns:a16="http://schemas.microsoft.com/office/drawing/2014/main" id="{36EC6521-B387-49AC-A147-A7E529791473}"/>
              </a:ext>
            </a:extLst>
          </p:cNvPr>
          <p:cNvSpPr/>
          <p:nvPr/>
        </p:nvSpPr>
        <p:spPr>
          <a:xfrm>
            <a:off x="2096691" y="193258"/>
            <a:ext cx="5484516" cy="721142"/>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pic>
        <p:nvPicPr>
          <p:cNvPr id="11" name="Picture 10">
            <a:extLst>
              <a:ext uri="{FF2B5EF4-FFF2-40B4-BE49-F238E27FC236}">
                <a16:creationId xmlns:a16="http://schemas.microsoft.com/office/drawing/2014/main" id="{32678270-52DD-F9CB-39A4-3815949CE33B}"/>
              </a:ext>
            </a:extLst>
          </p:cNvPr>
          <p:cNvPicPr>
            <a:picLocks noChangeAspect="1"/>
          </p:cNvPicPr>
          <p:nvPr/>
        </p:nvPicPr>
        <p:blipFill>
          <a:blip r:embed="rId6"/>
          <a:stretch>
            <a:fillRect/>
          </a:stretch>
        </p:blipFill>
        <p:spPr>
          <a:xfrm>
            <a:off x="13201235" y="951832"/>
            <a:ext cx="2042337" cy="472481"/>
          </a:xfrm>
          <a:prstGeom prst="rect">
            <a:avLst/>
          </a:prstGeom>
          <a:ln w="76200">
            <a:solidFill>
              <a:srgbClr val="FFC000"/>
            </a:solidFill>
          </a:ln>
        </p:spPr>
      </p:pic>
    </p:spTree>
    <p:custDataLst>
      <p:tags r:id="rId1"/>
    </p:custDataLst>
    <p:extLst>
      <p:ext uri="{BB962C8B-B14F-4D97-AF65-F5344CB8AC3E}">
        <p14:creationId xmlns:p14="http://schemas.microsoft.com/office/powerpoint/2010/main" val="297538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500" fill="hold"/>
                                        <p:tgtEl>
                                          <p:spTgt spid="11"/>
                                        </p:tgtEl>
                                        <p:attrNameLst>
                                          <p:attrName>ppt_w</p:attrName>
                                        </p:attrNameLst>
                                      </p:cBhvr>
                                      <p:tavLst>
                                        <p:tav tm="0">
                                          <p:val>
                                            <p:fltVal val="0"/>
                                          </p:val>
                                        </p:tav>
                                        <p:tav tm="100000">
                                          <p:val>
                                            <p:strVal val="#ppt_w"/>
                                          </p:val>
                                        </p:tav>
                                      </p:tavLst>
                                    </p:anim>
                                    <p:anim calcmode="lin" valueType="num">
                                      <p:cBhvr>
                                        <p:cTn id="8" dur="1500" fill="hold"/>
                                        <p:tgtEl>
                                          <p:spTgt spid="11"/>
                                        </p:tgtEl>
                                        <p:attrNameLst>
                                          <p:attrName>ppt_h</p:attrName>
                                        </p:attrNameLst>
                                      </p:cBhvr>
                                      <p:tavLst>
                                        <p:tav tm="0">
                                          <p:val>
                                            <p:fltVal val="0"/>
                                          </p:val>
                                        </p:tav>
                                        <p:tav tm="100000">
                                          <p:val>
                                            <p:strVal val="#ppt_h"/>
                                          </p:val>
                                        </p:tav>
                                      </p:tavLst>
                                    </p:anim>
                                    <p:animEffect transition="in" filter="fade">
                                      <p:cBhvr>
                                        <p:cTn id="9" dur="1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0571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0370DD-80A6-BA33-7139-B1BD2C6677E9}"/>
              </a:ext>
            </a:extLst>
          </p:cNvPr>
          <p:cNvSpPr txBox="1"/>
          <p:nvPr/>
        </p:nvSpPr>
        <p:spPr>
          <a:xfrm>
            <a:off x="1971674" y="145763"/>
            <a:ext cx="12982575" cy="2862322"/>
          </a:xfrm>
          <a:prstGeom prst="rect">
            <a:avLst/>
          </a:prstGeom>
          <a:noFill/>
        </p:spPr>
        <p:txBody>
          <a:bodyPr wrap="square">
            <a:spAutoFit/>
          </a:bodyPr>
          <a:lstStyle/>
          <a:p>
            <a:r>
              <a:rPr lang="en-US" sz="6000" dirty="0">
                <a:solidFill>
                  <a:srgbClr val="0070C0"/>
                </a:solidFill>
              </a:rPr>
              <a:t>Contact your department or national MyLegion support to assist with any questions or help with MyLegion.</a:t>
            </a:r>
          </a:p>
        </p:txBody>
      </p:sp>
      <p:sp>
        <p:nvSpPr>
          <p:cNvPr id="7" name="TextBox 6">
            <a:extLst>
              <a:ext uri="{FF2B5EF4-FFF2-40B4-BE49-F238E27FC236}">
                <a16:creationId xmlns:a16="http://schemas.microsoft.com/office/drawing/2014/main" id="{3B9AF616-EA4B-7AB9-5135-A59BDCECD930}"/>
              </a:ext>
            </a:extLst>
          </p:cNvPr>
          <p:cNvSpPr txBox="1"/>
          <p:nvPr/>
        </p:nvSpPr>
        <p:spPr>
          <a:xfrm>
            <a:off x="876300" y="3813483"/>
            <a:ext cx="15792450" cy="5078313"/>
          </a:xfrm>
          <a:prstGeom prst="rect">
            <a:avLst/>
          </a:prstGeom>
          <a:noFill/>
        </p:spPr>
        <p:txBody>
          <a:bodyPr wrap="square">
            <a:spAutoFit/>
          </a:bodyPr>
          <a:lstStyle/>
          <a:p>
            <a:pPr algn="ctr"/>
            <a:r>
              <a:rPr lang="en-US" sz="5400" dirty="0">
                <a:solidFill>
                  <a:schemeClr val="accent1"/>
                </a:solidFill>
              </a:rPr>
              <a:t>MyLegion@legion.org</a:t>
            </a:r>
          </a:p>
          <a:p>
            <a:pPr algn="ctr"/>
            <a:r>
              <a:rPr lang="en-US" sz="5400" dirty="0">
                <a:solidFill>
                  <a:schemeClr val="accent1"/>
                </a:solidFill>
              </a:rPr>
              <a:t>833.253.9995</a:t>
            </a:r>
          </a:p>
          <a:p>
            <a:pPr algn="ctr"/>
            <a:endParaRPr lang="en-US" sz="5400" dirty="0">
              <a:solidFill>
                <a:schemeClr val="accent1"/>
              </a:solidFill>
            </a:endParaRPr>
          </a:p>
          <a:p>
            <a:pPr algn="ctr"/>
            <a:r>
              <a:rPr lang="en-US" sz="5400" dirty="0">
                <a:solidFill>
                  <a:schemeClr val="accent1"/>
                </a:solidFill>
              </a:rPr>
              <a:t>Monday – Friday</a:t>
            </a:r>
          </a:p>
          <a:p>
            <a:pPr algn="ctr"/>
            <a:r>
              <a:rPr lang="en-US" sz="5400" dirty="0">
                <a:solidFill>
                  <a:schemeClr val="accent1"/>
                </a:solidFill>
              </a:rPr>
              <a:t>8:00am – 4:30pm</a:t>
            </a:r>
          </a:p>
          <a:p>
            <a:pPr algn="ctr"/>
            <a:r>
              <a:rPr lang="en-US" sz="5400" dirty="0">
                <a:solidFill>
                  <a:schemeClr val="accent1"/>
                </a:solidFill>
              </a:rPr>
              <a:t>(Eastern)</a:t>
            </a:r>
          </a:p>
        </p:txBody>
      </p:sp>
    </p:spTree>
    <p:extLst>
      <p:ext uri="{BB962C8B-B14F-4D97-AF65-F5344CB8AC3E}">
        <p14:creationId xmlns:p14="http://schemas.microsoft.com/office/powerpoint/2010/main" val="110927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011ECB-59DF-7047-7A7C-FA09CC4ADCC7}"/>
              </a:ext>
            </a:extLst>
          </p:cNvPr>
          <p:cNvPicPr>
            <a:picLocks noChangeAspect="1"/>
          </p:cNvPicPr>
          <p:nvPr/>
        </p:nvPicPr>
        <p:blipFill>
          <a:blip r:embed="rId4"/>
          <a:stretch>
            <a:fillRect/>
          </a:stretch>
        </p:blipFill>
        <p:spPr>
          <a:xfrm>
            <a:off x="383255" y="289676"/>
            <a:ext cx="16633409" cy="5695487"/>
          </a:xfrm>
          <a:prstGeom prst="rect">
            <a:avLst/>
          </a:prstGeom>
          <a:ln w="76200">
            <a:solidFill>
              <a:srgbClr val="FFC000"/>
            </a:solidFill>
          </a:ln>
        </p:spPr>
      </p:pic>
      <p:sp>
        <p:nvSpPr>
          <p:cNvPr id="7" name="Rectangle: Rounded Corners 6">
            <a:extLst>
              <a:ext uri="{FF2B5EF4-FFF2-40B4-BE49-F238E27FC236}">
                <a16:creationId xmlns:a16="http://schemas.microsoft.com/office/drawing/2014/main" id="{36EC6521-B387-49AC-A147-A7E529791473}"/>
              </a:ext>
            </a:extLst>
          </p:cNvPr>
          <p:cNvSpPr/>
          <p:nvPr/>
        </p:nvSpPr>
        <p:spPr>
          <a:xfrm>
            <a:off x="580082" y="4676630"/>
            <a:ext cx="15912370" cy="400111"/>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
        <p:nvSpPr>
          <p:cNvPr id="6" name="TextBox 5">
            <a:extLst>
              <a:ext uri="{FF2B5EF4-FFF2-40B4-BE49-F238E27FC236}">
                <a16:creationId xmlns:a16="http://schemas.microsoft.com/office/drawing/2014/main" id="{91BDE94C-880D-A188-D700-BEFF9705BA6E}"/>
              </a:ext>
            </a:extLst>
          </p:cNvPr>
          <p:cNvSpPr txBox="1"/>
          <p:nvPr/>
        </p:nvSpPr>
        <p:spPr>
          <a:xfrm>
            <a:off x="3704796" y="3233763"/>
            <a:ext cx="3441469" cy="400110"/>
          </a:xfrm>
          <a:prstGeom prst="rect">
            <a:avLst/>
          </a:prstGeom>
          <a:noFill/>
        </p:spPr>
        <p:txBody>
          <a:bodyPr wrap="square" rtlCol="0">
            <a:spAutoFit/>
          </a:bodyPr>
          <a:lstStyle/>
          <a:p>
            <a:pPr algn="l"/>
            <a:r>
              <a:rPr lang="en-US" sz="2000" dirty="0">
                <a:solidFill>
                  <a:schemeClr val="accent1"/>
                </a:solidFill>
              </a:rPr>
              <a:t>Open = Current Report</a:t>
            </a:r>
          </a:p>
        </p:txBody>
      </p:sp>
    </p:spTree>
    <p:custDataLst>
      <p:tags r:id="rId1"/>
    </p:custDataLst>
    <p:extLst>
      <p:ext uri="{BB962C8B-B14F-4D97-AF65-F5344CB8AC3E}">
        <p14:creationId xmlns:p14="http://schemas.microsoft.com/office/powerpoint/2010/main" val="34223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fontScale="92500"/>
          </a:bodyPr>
          <a:lstStyle/>
          <a:p>
            <a:r>
              <a:rPr lang="en-US" dirty="0"/>
              <a:t>CONSOLIDATED REPORT</a:t>
            </a:r>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144525" y="1574179"/>
            <a:ext cx="5447099" cy="5090838"/>
          </a:xfrm>
        </p:spPr>
        <p:txBody>
          <a:bodyPr>
            <a:normAutofit/>
          </a:bodyPr>
          <a:lstStyle/>
          <a:p>
            <a:r>
              <a:rPr lang="en-US" dirty="0"/>
              <a:t>Edit to open fillable form.</a:t>
            </a:r>
          </a:p>
        </p:txBody>
      </p:sp>
      <p:grpSp>
        <p:nvGrpSpPr>
          <p:cNvPr id="10" name="Group 9">
            <a:extLst>
              <a:ext uri="{FF2B5EF4-FFF2-40B4-BE49-F238E27FC236}">
                <a16:creationId xmlns:a16="http://schemas.microsoft.com/office/drawing/2014/main" id="{C30A1DF2-A87B-FED5-1E22-29CB401DCEF7}"/>
              </a:ext>
            </a:extLst>
          </p:cNvPr>
          <p:cNvGrpSpPr/>
          <p:nvPr/>
        </p:nvGrpSpPr>
        <p:grpSpPr>
          <a:xfrm>
            <a:off x="5960970" y="259765"/>
            <a:ext cx="11088563" cy="10594358"/>
            <a:chOff x="5960970" y="259765"/>
            <a:chExt cx="11088563" cy="10594358"/>
          </a:xfrm>
        </p:grpSpPr>
        <p:pic>
          <p:nvPicPr>
            <p:cNvPr id="6" name="Picture 5">
              <a:extLst>
                <a:ext uri="{FF2B5EF4-FFF2-40B4-BE49-F238E27FC236}">
                  <a16:creationId xmlns:a16="http://schemas.microsoft.com/office/drawing/2014/main" id="{8600EB0D-91DB-927B-E0FD-8192AECD0E77}"/>
                </a:ext>
              </a:extLst>
            </p:cNvPr>
            <p:cNvPicPr>
              <a:picLocks noChangeAspect="1"/>
            </p:cNvPicPr>
            <p:nvPr/>
          </p:nvPicPr>
          <p:blipFill>
            <a:blip r:embed="rId3"/>
            <a:stretch>
              <a:fillRect/>
            </a:stretch>
          </p:blipFill>
          <p:spPr>
            <a:xfrm>
              <a:off x="5960970" y="259765"/>
              <a:ext cx="11088563" cy="8501850"/>
            </a:xfrm>
            <a:prstGeom prst="rect">
              <a:avLst/>
            </a:prstGeom>
            <a:ln w="76200">
              <a:noFill/>
            </a:ln>
          </p:spPr>
        </p:pic>
        <p:pic>
          <p:nvPicPr>
            <p:cNvPr id="8" name="Picture 7">
              <a:extLst>
                <a:ext uri="{FF2B5EF4-FFF2-40B4-BE49-F238E27FC236}">
                  <a16:creationId xmlns:a16="http://schemas.microsoft.com/office/drawing/2014/main" id="{1329B291-E139-7823-78D9-2E4D1D2AB245}"/>
                </a:ext>
              </a:extLst>
            </p:cNvPr>
            <p:cNvPicPr>
              <a:picLocks noChangeAspect="1"/>
            </p:cNvPicPr>
            <p:nvPr/>
          </p:nvPicPr>
          <p:blipFill>
            <a:blip r:embed="rId4"/>
            <a:stretch>
              <a:fillRect/>
            </a:stretch>
          </p:blipFill>
          <p:spPr>
            <a:xfrm>
              <a:off x="5960970" y="8133547"/>
              <a:ext cx="2827265" cy="2720576"/>
            </a:xfrm>
            <a:prstGeom prst="rect">
              <a:avLst/>
            </a:prstGeom>
          </p:spPr>
        </p:pic>
      </p:grpSp>
      <p:pic>
        <p:nvPicPr>
          <p:cNvPr id="12" name="Picture 11">
            <a:extLst>
              <a:ext uri="{FF2B5EF4-FFF2-40B4-BE49-F238E27FC236}">
                <a16:creationId xmlns:a16="http://schemas.microsoft.com/office/drawing/2014/main" id="{4AC0BC65-694F-9291-63AC-DCE4D379DD14}"/>
              </a:ext>
            </a:extLst>
          </p:cNvPr>
          <p:cNvPicPr>
            <a:picLocks noChangeAspect="1"/>
          </p:cNvPicPr>
          <p:nvPr/>
        </p:nvPicPr>
        <p:blipFill>
          <a:blip r:embed="rId5"/>
          <a:stretch>
            <a:fillRect/>
          </a:stretch>
        </p:blipFill>
        <p:spPr>
          <a:xfrm>
            <a:off x="6057400" y="3927327"/>
            <a:ext cx="4660445" cy="3703756"/>
          </a:xfrm>
          <a:prstGeom prst="rect">
            <a:avLst/>
          </a:prstGeom>
          <a:ln w="76200">
            <a:solidFill>
              <a:srgbClr val="FFC000"/>
            </a:solidFill>
          </a:ln>
        </p:spPr>
      </p:pic>
    </p:spTree>
    <p:extLst>
      <p:ext uri="{BB962C8B-B14F-4D97-AF65-F5344CB8AC3E}">
        <p14:creationId xmlns:p14="http://schemas.microsoft.com/office/powerpoint/2010/main" val="20536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500" fill="hold"/>
                                        <p:tgtEl>
                                          <p:spTgt spid="12"/>
                                        </p:tgtEl>
                                        <p:attrNameLst>
                                          <p:attrName>ppt_w</p:attrName>
                                        </p:attrNameLst>
                                      </p:cBhvr>
                                      <p:tavLst>
                                        <p:tav tm="0">
                                          <p:val>
                                            <p:fltVal val="0"/>
                                          </p:val>
                                        </p:tav>
                                        <p:tav tm="100000">
                                          <p:val>
                                            <p:strVal val="#ppt_w"/>
                                          </p:val>
                                        </p:tav>
                                      </p:tavLst>
                                    </p:anim>
                                    <p:anim calcmode="lin" valueType="num">
                                      <p:cBhvr>
                                        <p:cTn id="8" dur="1500" fill="hold"/>
                                        <p:tgtEl>
                                          <p:spTgt spid="12"/>
                                        </p:tgtEl>
                                        <p:attrNameLst>
                                          <p:attrName>ppt_h</p:attrName>
                                        </p:attrNameLst>
                                      </p:cBhvr>
                                      <p:tavLst>
                                        <p:tav tm="0">
                                          <p:val>
                                            <p:fltVal val="0"/>
                                          </p:val>
                                        </p:tav>
                                        <p:tav tm="100000">
                                          <p:val>
                                            <p:strVal val="#ppt_h"/>
                                          </p:val>
                                        </p:tav>
                                      </p:tavLst>
                                    </p:anim>
                                    <p:animEffect transition="in" filter="fade">
                                      <p:cBhvr>
                                        <p:cTn id="9"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AD946-351C-9CBE-B8CC-013A7BA1D8C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4153899-BE24-00F0-773B-3205627B035F}"/>
              </a:ext>
            </a:extLst>
          </p:cNvPr>
          <p:cNvPicPr>
            <a:picLocks noChangeAspect="1"/>
          </p:cNvPicPr>
          <p:nvPr/>
        </p:nvPicPr>
        <p:blipFill>
          <a:blip r:embed="rId4"/>
          <a:stretch>
            <a:fillRect/>
          </a:stretch>
        </p:blipFill>
        <p:spPr>
          <a:xfrm>
            <a:off x="1981450" y="0"/>
            <a:ext cx="12366317" cy="9249189"/>
          </a:xfrm>
          <a:prstGeom prst="rect">
            <a:avLst/>
          </a:prstGeom>
        </p:spPr>
      </p:pic>
      <p:pic>
        <p:nvPicPr>
          <p:cNvPr id="6" name="Picture 5">
            <a:extLst>
              <a:ext uri="{FF2B5EF4-FFF2-40B4-BE49-F238E27FC236}">
                <a16:creationId xmlns:a16="http://schemas.microsoft.com/office/drawing/2014/main" id="{7F87DF26-39EB-48A0-5E82-078E5B75AC81}"/>
              </a:ext>
            </a:extLst>
          </p:cNvPr>
          <p:cNvPicPr>
            <a:picLocks noChangeAspect="1"/>
          </p:cNvPicPr>
          <p:nvPr/>
        </p:nvPicPr>
        <p:blipFill>
          <a:blip r:embed="rId5"/>
          <a:stretch>
            <a:fillRect/>
          </a:stretch>
        </p:blipFill>
        <p:spPr>
          <a:xfrm>
            <a:off x="6716388" y="2530281"/>
            <a:ext cx="3907486" cy="6835286"/>
          </a:xfrm>
          <a:prstGeom prst="rect">
            <a:avLst/>
          </a:prstGeom>
        </p:spPr>
      </p:pic>
      <p:pic>
        <p:nvPicPr>
          <p:cNvPr id="8" name="Picture 7">
            <a:extLst>
              <a:ext uri="{FF2B5EF4-FFF2-40B4-BE49-F238E27FC236}">
                <a16:creationId xmlns:a16="http://schemas.microsoft.com/office/drawing/2014/main" id="{2E7F21B0-1D13-F631-B7A0-26364D33A82A}"/>
              </a:ext>
            </a:extLst>
          </p:cNvPr>
          <p:cNvPicPr>
            <a:picLocks noChangeAspect="1"/>
          </p:cNvPicPr>
          <p:nvPr/>
        </p:nvPicPr>
        <p:blipFill>
          <a:blip r:embed="rId6"/>
          <a:stretch>
            <a:fillRect/>
          </a:stretch>
        </p:blipFill>
        <p:spPr>
          <a:xfrm>
            <a:off x="10839796" y="4378056"/>
            <a:ext cx="5854739" cy="3236401"/>
          </a:xfrm>
          <a:prstGeom prst="rect">
            <a:avLst/>
          </a:prstGeom>
          <a:ln w="76200">
            <a:solidFill>
              <a:srgbClr val="FFC000"/>
            </a:solidFill>
          </a:ln>
        </p:spPr>
      </p:pic>
      <p:sp>
        <p:nvSpPr>
          <p:cNvPr id="10" name="Rectangle 9">
            <a:extLst>
              <a:ext uri="{FF2B5EF4-FFF2-40B4-BE49-F238E27FC236}">
                <a16:creationId xmlns:a16="http://schemas.microsoft.com/office/drawing/2014/main" id="{5CE71443-7F45-F1D0-3898-4278FC5492C8}"/>
              </a:ext>
            </a:extLst>
          </p:cNvPr>
          <p:cNvSpPr/>
          <p:nvPr/>
        </p:nvSpPr>
        <p:spPr>
          <a:xfrm>
            <a:off x="6949439" y="8334787"/>
            <a:ext cx="1720691" cy="997527"/>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7033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0.7"/>
</p:tagLst>
</file>

<file path=ppt/tags/tag10.xml><?xml version="1.0" encoding="utf-8"?>
<p:tagLst xmlns:a="http://schemas.openxmlformats.org/drawingml/2006/main" xmlns:r="http://schemas.openxmlformats.org/officeDocument/2006/relationships" xmlns:p="http://schemas.openxmlformats.org/presentationml/2006/main">
  <p:tag name="TIMING" val="|19.9"/>
</p:tagLst>
</file>

<file path=ppt/tags/tag11.xml><?xml version="1.0" encoding="utf-8"?>
<p:tagLst xmlns:a="http://schemas.openxmlformats.org/drawingml/2006/main" xmlns:r="http://schemas.openxmlformats.org/officeDocument/2006/relationships" xmlns:p="http://schemas.openxmlformats.org/presentationml/2006/main">
  <p:tag name="TIMING" val="|19.9"/>
</p:tagLst>
</file>

<file path=ppt/tags/tag12.xml><?xml version="1.0" encoding="utf-8"?>
<p:tagLst xmlns:a="http://schemas.openxmlformats.org/drawingml/2006/main" xmlns:r="http://schemas.openxmlformats.org/officeDocument/2006/relationships" xmlns:p="http://schemas.openxmlformats.org/presentationml/2006/main">
  <p:tag name="TIMING" val="|19.9"/>
</p:tagLst>
</file>

<file path=ppt/tags/tag13.xml><?xml version="1.0" encoding="utf-8"?>
<p:tagLst xmlns:a="http://schemas.openxmlformats.org/drawingml/2006/main" xmlns:r="http://schemas.openxmlformats.org/officeDocument/2006/relationships" xmlns:p="http://schemas.openxmlformats.org/presentationml/2006/main">
  <p:tag name="TIMING" val="|19.9"/>
</p:tagLst>
</file>

<file path=ppt/tags/tag14.xml><?xml version="1.0" encoding="utf-8"?>
<p:tagLst xmlns:a="http://schemas.openxmlformats.org/drawingml/2006/main" xmlns:r="http://schemas.openxmlformats.org/officeDocument/2006/relationships" xmlns:p="http://schemas.openxmlformats.org/presentationml/2006/main">
  <p:tag name="TIMING" val="|4.5|19.2|10.7|2.4|2.9"/>
</p:tagLst>
</file>

<file path=ppt/tags/tag2.xml><?xml version="1.0" encoding="utf-8"?>
<p:tagLst xmlns:a="http://schemas.openxmlformats.org/drawingml/2006/main" xmlns:r="http://schemas.openxmlformats.org/officeDocument/2006/relationships" xmlns:p="http://schemas.openxmlformats.org/presentationml/2006/main">
  <p:tag name="TIMING" val="|30.7"/>
</p:tagLst>
</file>

<file path=ppt/tags/tag3.xml><?xml version="1.0" encoding="utf-8"?>
<p:tagLst xmlns:a="http://schemas.openxmlformats.org/drawingml/2006/main" xmlns:r="http://schemas.openxmlformats.org/officeDocument/2006/relationships" xmlns:p="http://schemas.openxmlformats.org/presentationml/2006/main">
  <p:tag name="TIMING" val="|30.7"/>
</p:tagLst>
</file>

<file path=ppt/tags/tag4.xml><?xml version="1.0" encoding="utf-8"?>
<p:tagLst xmlns:a="http://schemas.openxmlformats.org/drawingml/2006/main" xmlns:r="http://schemas.openxmlformats.org/officeDocument/2006/relationships" xmlns:p="http://schemas.openxmlformats.org/presentationml/2006/main">
  <p:tag name="TIMING" val="|30.7"/>
</p:tagLst>
</file>

<file path=ppt/tags/tag5.xml><?xml version="1.0" encoding="utf-8"?>
<p:tagLst xmlns:a="http://schemas.openxmlformats.org/drawingml/2006/main" xmlns:r="http://schemas.openxmlformats.org/officeDocument/2006/relationships" xmlns:p="http://schemas.openxmlformats.org/presentationml/2006/main">
  <p:tag name="TIMING" val="|30.7"/>
</p:tagLst>
</file>

<file path=ppt/tags/tag6.xml><?xml version="1.0" encoding="utf-8"?>
<p:tagLst xmlns:a="http://schemas.openxmlformats.org/drawingml/2006/main" xmlns:r="http://schemas.openxmlformats.org/officeDocument/2006/relationships" xmlns:p="http://schemas.openxmlformats.org/presentationml/2006/main">
  <p:tag name="TIMING" val="|38.6"/>
</p:tagLst>
</file>

<file path=ppt/tags/tag7.xml><?xml version="1.0" encoding="utf-8"?>
<p:tagLst xmlns:a="http://schemas.openxmlformats.org/drawingml/2006/main" xmlns:r="http://schemas.openxmlformats.org/officeDocument/2006/relationships" xmlns:p="http://schemas.openxmlformats.org/presentationml/2006/main">
  <p:tag name="TIMING" val="|3.4"/>
</p:tagLst>
</file>

<file path=ppt/tags/tag8.xml><?xml version="1.0" encoding="utf-8"?>
<p:tagLst xmlns:a="http://schemas.openxmlformats.org/drawingml/2006/main" xmlns:r="http://schemas.openxmlformats.org/officeDocument/2006/relationships" xmlns:p="http://schemas.openxmlformats.org/presentationml/2006/main">
  <p:tag name="TIMING" val="|3.6"/>
</p:tagLst>
</file>

<file path=ppt/tags/tag9.xml><?xml version="1.0" encoding="utf-8"?>
<p:tagLst xmlns:a="http://schemas.openxmlformats.org/drawingml/2006/main" xmlns:r="http://schemas.openxmlformats.org/officeDocument/2006/relationships" xmlns:p="http://schemas.openxmlformats.org/presentationml/2006/main">
  <p:tag name="TIMING" val="|15.2"/>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7" ma:contentTypeDescription="Create a new document." ma:contentTypeScope="" ma:versionID="34db6b29d70940eb5006514545ea8ed5">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ccc0a265596b735b81654d43cc7212da"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2996780-8ee3-477e-ac96-c28f58c3e646">
      <UserInfo>
        <DisplayName/>
        <AccountId xsi:nil="true"/>
        <AccountType/>
      </UserInfo>
    </SharedWithUsers>
    <MediaLengthInSeconds xmlns="678c04f6-f183-44c2-9cd0-bee70d2694e8" xsi:nil="true"/>
    <Notes xmlns="678c04f6-f183-44c2-9cd0-bee70d2694e8" xsi:nil="true"/>
    <TaxCatchAll xmlns="f2996780-8ee3-477e-ac96-c28f58c3e646" xsi:nil="true"/>
    <lcf76f155ced4ddcb4097134ff3c332f xmlns="678c04f6-f183-44c2-9cd0-bee70d2694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FBC1CC-E0A0-441D-A925-915029EF98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612F0F-5350-43A8-96E7-1CD8DD314A8D}">
  <ds:schemaRefs>
    <ds:schemaRef ds:uri="http://schemas.microsoft.com/sharepoint/v3/contenttype/forms"/>
  </ds:schemaRefs>
</ds:datastoreItem>
</file>

<file path=customXml/itemProps3.xml><?xml version="1.0" encoding="utf-8"?>
<ds:datastoreItem xmlns:ds="http://schemas.openxmlformats.org/officeDocument/2006/customXml" ds:itemID="{28CFC471-5ACB-4C5D-8C08-A06F19649396}">
  <ds:schemaRefs>
    <ds:schemaRef ds:uri="http://purl.org/dc/dcmitype/"/>
    <ds:schemaRef ds:uri="http://schemas.openxmlformats.org/package/2006/metadata/core-properties"/>
    <ds:schemaRef ds:uri="f2996780-8ee3-477e-ac96-c28f58c3e646"/>
    <ds:schemaRef ds:uri="http://purl.org/dc/terms/"/>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678c04f6-f183-44c2-9cd0-bee70d2694e8"/>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2334</TotalTime>
  <Words>3862</Words>
  <Application>Microsoft Office PowerPoint</Application>
  <PresentationFormat>Custom</PresentationFormat>
  <Paragraphs>337</Paragraphs>
  <Slides>61</Slides>
  <Notes>61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61</vt:i4>
      </vt:variant>
    </vt:vector>
  </HeadingPairs>
  <TitlesOfParts>
    <vt:vector size="67" baseType="lpstr">
      <vt:lpstr>Arial</vt:lpstr>
      <vt:lpstr>Avenir Next</vt:lpstr>
      <vt:lpstr>Avenir Next Demi Bold</vt:lpstr>
      <vt:lpstr>Calibri</vt:lpstr>
      <vt:lpstr>American Legion Theme</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4</cp:revision>
  <cp:lastPrinted>2021-10-04T12:15:22Z</cp:lastPrinted>
  <dcterms:created xsi:type="dcterms:W3CDTF">2024-02-15T16:33:50Z</dcterms:created>
  <dcterms:modified xsi:type="dcterms:W3CDTF">2024-10-22T12:25:35Z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y fmtid="{D5CDD505-2E9C-101B-9397-08002B2CF9AE}" pid="11" name="Order">
    <vt:r8>198700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